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806" r:id="rId4"/>
    <p:sldMasterId id="2147483818" r:id="rId5"/>
    <p:sldMasterId id="2147483830" r:id="rId6"/>
    <p:sldMasterId id="2147483842" r:id="rId7"/>
  </p:sldMasterIdLst>
  <p:sldIdLst>
    <p:sldId id="280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7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6A"/>
    <a:srgbClr val="C2B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/>
    <p:restoredTop sz="92476"/>
  </p:normalViewPr>
  <p:slideViewPr>
    <p:cSldViewPr snapToGrid="0" snapToObjects="1">
      <p:cViewPr>
        <p:scale>
          <a:sx n="110" d="100"/>
          <a:sy n="110" d="100"/>
        </p:scale>
        <p:origin x="40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presProps" Target="presProps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99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33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0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9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05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6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9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3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93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5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6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9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628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974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969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0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6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2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28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6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7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02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07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107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86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2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170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55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749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2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5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9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038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44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306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95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152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33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56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5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4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5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08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8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3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8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83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561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589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2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4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80125"/>
            <a:ext cx="682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6" descr="logo_etda_ne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2053" name="Picture 6" descr="logo_etda_ne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47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80125"/>
            <a:ext cx="682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logo_etda_ne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80125"/>
            <a:ext cx="682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6" descr="logo_etda_ne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2053" name="Picture 6" descr="logo_etda_ne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80125"/>
            <a:ext cx="682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logo_etda_ne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2825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557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137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30070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2pPr>
            <a:lvl3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3pPr>
            <a:lvl4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4pPr>
            <a:lvl5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th-TH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>หารือ</a:t>
            </a:r>
            <a:r>
              <a:rPr lang="en-US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/>
            </a:r>
            <a:br>
              <a:rPr lang="en-US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</a:br>
            <a:r>
              <a:rPr lang="th-TH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>เรื่อง หลักเกณฑ์ที่ควรใช้ </a:t>
            </a:r>
            <a:br>
              <a:rPr lang="th-TH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</a:br>
            <a:r>
              <a:rPr lang="th-TH" sz="32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>และ การจัดลำดับความสำคัญของหลักเกณฑ์</a:t>
            </a:r>
            <a:endParaRPr lang="en-US" sz="3200" b="1" kern="0" dirty="0">
              <a:solidFill>
                <a:schemeClr val="bg1"/>
              </a:solidFill>
              <a:latin typeface="Sukhumvit Set Semi" charset="-34"/>
              <a:ea typeface="Sukhumvit Set Semi" charset="-34"/>
              <a:cs typeface="Sukhumvit Set Semi" charset="-34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2012202"/>
            <a:ext cx="6858000" cy="20868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kern="0" dirty="0" smtClean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>ดร.กฤษณ์ โกสวัสดิ์</a:t>
            </a:r>
            <a:endParaRPr lang="en-US" sz="2800" b="1" kern="0" dirty="0">
              <a:solidFill>
                <a:schemeClr val="bg1"/>
              </a:solidFill>
              <a:latin typeface="Sukhumvit Set Semi" charset="-34"/>
              <a:ea typeface="Sukhumvit Set Semi" charset="-34"/>
              <a:cs typeface="Sukhumvit Set Semi" charset="-34"/>
            </a:endParaRPr>
          </a:p>
          <a:p>
            <a:pPr algn="ctr"/>
            <a:r>
              <a:rPr lang="th-TH" sz="2000" kern="0" dirty="0" smtClean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ห้องปฏิบัติการวิจัย</a:t>
            </a:r>
            <a:br>
              <a:rPr lang="th-TH" sz="2000" kern="0" dirty="0" smtClean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kern="0" dirty="0" smtClean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เทคโนโลยีภาษาธรรมชาติและความหมาย</a:t>
            </a:r>
            <a:endParaRPr lang="en-US" sz="2000" kern="0" dirty="0" smtClean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algn="ctr"/>
            <a:r>
              <a:rPr lang="th-TH" sz="2000" kern="0" dirty="0" smtClean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ศูนย์เทคโนโลยีอิเล็กทรอนิกส์และคอมพิวเตอร์แห่งชาติ</a:t>
            </a:r>
            <a:r>
              <a:rPr lang="en-US" sz="2000" kern="0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kern="0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kern="0" dirty="0" smtClean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สำนักงานพัฒนาวิทยาศาสตร์และเทคโนโลยีแห่งชาติ</a:t>
            </a:r>
            <a:endParaRPr lang="en-US" sz="2000" kern="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5" y="6091707"/>
            <a:ext cx="1181718" cy="603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b="40191"/>
          <a:stretch/>
        </p:blipFill>
        <p:spPr>
          <a:xfrm>
            <a:off x="0" y="3985216"/>
            <a:ext cx="7363626" cy="28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สรุปรูปแบบที่ใช้งานได้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เป็นไปตามหลักเกณฑ์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คือ</a:t>
            </a:r>
          </a:p>
          <a:p>
            <a:pPr lvl="1"/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3</a:t>
            </a:r>
            <a:r>
              <a:rPr lang="th-TH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ที่ย้อนกลับไปเขียนตามภาษาเดิม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th-TH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สภา</a:t>
            </a: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ยอมรับได้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คือ</a:t>
            </a:r>
          </a:p>
          <a:p>
            <a:pPr lvl="1"/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</a:t>
            </a:r>
            <a:r>
              <a:rPr lang="th-TH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การถ่ายถอดอักษร ชื่อ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พระราชทาน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ตาม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แนวพระราช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นิยม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ใน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รัชกาลที่ 6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th-TH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การแปลจากภาษาไทยเป็นภาษาอังกฤษ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th-TH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th-TH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การใช้คำภาษาอังกฤษตามแบบที่นิยมใช้กันมานาน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62" y="381969"/>
            <a:ext cx="897592" cy="7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สรุปรูปแบบที่ควรหลีกเลี่ยง</a:t>
            </a:r>
            <a:endParaRPr lang="en-US" sz="4400" dirty="0">
              <a:solidFill>
                <a:srgbClr val="00B0F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ไม่เป็นไปตามหลักเกณฑ์</a:t>
            </a:r>
            <a:r>
              <a:rPr lang="en-US" sz="2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คือ</a:t>
            </a:r>
          </a:p>
          <a:p>
            <a:pPr lvl="1"/>
            <a:r>
              <a:rPr lang="th-TH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ถ่ายถอดอักษร แต่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ไม่ใช่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ชื่อพระราชทาน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คำ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ทับศัพท์จากภาษาต่างประเทศ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           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ย้อนกลับไปเขียนตามภาษา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ถ่ายถอดเสียง แต่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ไปตามหลักเกณฑ์ของ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ราช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บัณฑิตยสภา</a:t>
            </a:r>
          </a:p>
          <a:p>
            <a:pPr lvl="1"/>
            <a:r>
              <a:rPr lang="th-TH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10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ใช้คำภาษาอังกฤษที่พ้องเสียงกับคำไทย แบบคาราโอเกะ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</a:t>
            </a:r>
            <a:r>
              <a:rPr lang="th-TH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ผิด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คือ</a:t>
            </a:r>
          </a:p>
          <a:p>
            <a:pPr lvl="1"/>
            <a:r>
              <a:rPr lang="th-TH" sz="2000" u="sng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000" u="sng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9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การสะกดผิด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1" y="273050"/>
            <a:ext cx="2427024" cy="31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56" y="1192754"/>
            <a:ext cx="4726573" cy="2111922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รูปแบบที่ใช้งานได้</a:t>
            </a:r>
            <a: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มีถึง </a:t>
            </a:r>
            <a: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 </a:t>
            </a:r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คือ</a:t>
            </a:r>
            <a: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1, 3, 5, 7, 8</a:t>
            </a:r>
            <a:br>
              <a:rPr lang="en-US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จะเลือกใช้</a:t>
            </a:r>
            <a:r>
              <a:rPr lang="th-TH" sz="3600" dirty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แบบไหนก่อน</a:t>
            </a:r>
            <a:r>
              <a:rPr lang="th-TH" sz="36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ดี</a:t>
            </a:r>
            <a:endParaRPr lang="en-US" sz="3600" dirty="0">
              <a:solidFill>
                <a:srgbClr val="00B0F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0856" y="3518643"/>
            <a:ext cx="4726573" cy="1500187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1 </a:t>
            </a:r>
            <a:r>
              <a:rPr lang="th-TH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 1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5,   1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7,   1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</a:p>
          <a:p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3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5,   3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7,   3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</a:p>
          <a:p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5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,   5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</a:p>
          <a:p>
            <a:r>
              <a:rPr lang="th-TH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และ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7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en-US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endParaRPr lang="en-US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" y="458612"/>
            <a:ext cx="2887529" cy="61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90885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99157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การถ่ายถอดอักษร ตามแนวพระราช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นิยมใน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รัชกาลที่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ที่ย้อนกลับไปเขียนตามภาษาเดิม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ไม่พบกรณีกำกวม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ยกเว้นคำทับศัพท์ที่มาจาก บาลี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-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สันสกฤต พบว่าเป็นแนวทางเดียวกัน</a:t>
            </a: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มงคลเกษ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ตริน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 </a:t>
            </a:r>
            <a:r>
              <a:rPr lang="en-US" sz="20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Mangalakshetrin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4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32352"/>
            <a:ext cx="8125440" cy="944562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การถ่ายถอดอักษร ตามแนวพระราชนิยม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ใน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รัชกาล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สภา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กรณีชื่อพระราชทาน</a:t>
            </a:r>
          </a:p>
          <a:p>
            <a:pPr lvl="2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(สนามบิน) สุวรรณภูมิ</a:t>
            </a:r>
            <a:endParaRPr lang="th-TH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2"/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Suvarnabhumi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18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Suwannaphum</a:t>
            </a:r>
            <a:endParaRPr lang="en-US" sz="1800" dirty="0" smtClean="0">
              <a:solidFill>
                <a:srgbClr val="FFC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กรณีไม่ใช่ชื่อพระราชทาน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2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(นาย) ประภาส</a:t>
            </a:r>
          </a:p>
          <a:p>
            <a:pPr lvl="2"/>
            <a:r>
              <a:rPr lang="en-US" sz="18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Prabhas</a:t>
            </a:r>
            <a:r>
              <a:rPr lang="en-US" sz="18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Praphat</a:t>
            </a:r>
            <a:endParaRPr lang="th-TH" sz="18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7355">
            <a:off x="4844598" y="1962785"/>
            <a:ext cx="2676321" cy="48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1892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1892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การถ่ายถอดอักษร ตามแนวพระราชนิยมในรัชกาลที่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แปลจากภาษาไทยเป็นภาษาอังกฤษ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มหาวิทยาลัย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Mahavidyalaya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University</a:t>
            </a:r>
            <a:endParaRPr lang="th-TH" sz="2000" dirty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48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87647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87647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การถ่ายถอดอักษร ตามแนวพระราชนิยมในรัชกาลที่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ที่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นิยม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ใช้กันมา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นาน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กรณีชื่อพระราชทาน</a:t>
            </a:r>
          </a:p>
          <a:p>
            <a:pPr lvl="2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ณ กรุงเทพ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Na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Krungdeb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Na Bangkok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กรณีชื่อทั่วไป</a:t>
            </a:r>
          </a:p>
          <a:p>
            <a:pPr lvl="2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สหกรณ์, โรงพยาบาล) 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กรุงเทพ</a:t>
            </a:r>
          </a:p>
          <a:p>
            <a:pPr lvl="2"/>
            <a:r>
              <a:rPr lang="en-US" sz="18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Krungdeb</a:t>
            </a:r>
            <a:r>
              <a:rPr lang="en-US" sz="18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Bangkok</a:t>
            </a:r>
            <a:endParaRPr lang="th-TH" sz="1800" dirty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64" y="2935704"/>
            <a:ext cx="2936436" cy="30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2395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02395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ย้อนกลับไปเขียน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ตามภาษา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ตามหลักเกณฑ์ของสำนักงานราชบัณฑิตยสภา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เทคโนโลยี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Technology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vs </a:t>
            </a:r>
            <a:r>
              <a:rPr lang="en-US" sz="20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Theknoloyi</a:t>
            </a:r>
            <a:endParaRPr lang="en-US" sz="2000" dirty="0" smtClean="0">
              <a:solidFill>
                <a:srgbClr val="FFC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คอมพิวเตอร์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Computer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vs </a:t>
            </a:r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Khomphiotoe</a:t>
            </a:r>
            <a:endParaRPr lang="th-TH" sz="2000" dirty="0" smtClean="0">
              <a:solidFill>
                <a:srgbClr val="FF0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55" y="2986641"/>
            <a:ext cx="2963140" cy="35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1892" cy="1325563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1892" cy="4351338"/>
          </a:xfrm>
        </p:spPr>
        <p:txBody>
          <a:bodyPr/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ภาษาอังกฤษ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ส่วนใหญ่พบว่าเป็นคำเดียวกัน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ซาลอน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Salon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Salon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สึนามิ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Tsunami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Tsunami</a:t>
            </a:r>
            <a:endParaRPr lang="th-TH" sz="2000" dirty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4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1892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1892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การใช้คำภาษาอังกฤษตามแบบที่นิยมใช้กันมานาน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พระวิหาร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Preah</a:t>
            </a:r>
            <a:r>
              <a:rPr lang="en-US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Vihear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vs </a:t>
            </a:r>
            <a:r>
              <a:rPr lang="en-US" sz="2000" dirty="0" err="1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Phra</a:t>
            </a:r>
            <a:r>
              <a:rPr lang="en-US" sz="20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Viharn</a:t>
            </a:r>
            <a:endParaRPr lang="th-TH" sz="2000" dirty="0">
              <a:solidFill>
                <a:srgbClr val="FFC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76" y="3437419"/>
            <a:ext cx="3198118" cy="32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ปัญหา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8" y="1433206"/>
            <a:ext cx="8224838" cy="4521200"/>
          </a:xfrm>
        </p:spPr>
        <p:txBody>
          <a:bodyPr>
            <a:noAutofit/>
          </a:bodyPr>
          <a:lstStyle/>
          <a:p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ชื่อสถานที่เดียวกัน แต่เขียนไม่เหมือนกัน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จึง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มี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UN/LOCODE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ต่างกัน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ชลบุรี 	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Chon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Buri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CHB),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Chonburi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CHO)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ชุมพร 	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Chumporn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CHU),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Chumphon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CPH)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คลองเตย	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Klong</a:t>
            </a:r>
            <a:r>
              <a:rPr lang="en-US" sz="1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Toei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KLT), </a:t>
            </a:r>
            <a:r>
              <a:rPr lang="en-US" sz="1800" dirty="0" err="1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Klong</a:t>
            </a:r>
            <a:r>
              <a:rPr lang="en-US" sz="1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Toey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KTL), 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/>
            </a:r>
            <a:b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</a:b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		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   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Khlong</a:t>
            </a:r>
            <a:r>
              <a:rPr lang="th-TH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Toei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KTY)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พระประแดง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Phra</a:t>
            </a:r>
            <a:r>
              <a:rPr lang="en-US" sz="1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Pradeng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PPA), </a:t>
            </a:r>
            <a:r>
              <a:rPr lang="en-US" sz="18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Phra</a:t>
            </a:r>
            <a:r>
              <a:rPr lang="en-US" sz="18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Pradaeng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(THPRG)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สมุทรสาคร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Samulsakom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SAS), </a:t>
            </a:r>
            <a:r>
              <a:rPr lang="en-US" sz="18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Samut</a:t>
            </a:r>
            <a:r>
              <a:rPr lang="en-US" sz="18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Sakhon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SAU), 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		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	 	         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Samut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Sakorn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SSN)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สมุทรปราการ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Samuthprakarn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SPK),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Samut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Prakarn</a:t>
            </a:r>
            <a:r>
              <a:rPr lang="en-US" sz="1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TH SPR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),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/>
            </a:r>
            <a:b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</a:b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			  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Samut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Prakan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SAP)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สตูล 	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Sathun</a:t>
            </a:r>
            <a:r>
              <a:rPr lang="en-US" sz="18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STH),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Satun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SNT)</a:t>
            </a:r>
          </a:p>
          <a:p>
            <a:pPr lvl="1"/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ศรีราชา 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Si </a:t>
            </a:r>
            <a:r>
              <a:rPr lang="en-US" sz="18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Racha</a:t>
            </a:r>
            <a:r>
              <a:rPr lang="en-US" sz="18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SIR), </a:t>
            </a:r>
            <a:r>
              <a:rPr lang="en-US" sz="18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Sriracha</a:t>
            </a:r>
            <a:r>
              <a:rPr lang="en-US" sz="18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(TH SRI)</a:t>
            </a:r>
            <a:endParaRPr lang="th-TH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960">
            <a:off x="2182334" y="22064"/>
            <a:ext cx="474484" cy="1269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995">
            <a:off x="1943118" y="112331"/>
            <a:ext cx="383023" cy="1024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137">
            <a:off x="6622661" y="1513361"/>
            <a:ext cx="2447955" cy="18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5131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35131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ตามหลักเกณฑ์ของสำนักงานราชบัณฑิตยสภา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ภาษาอังกฤษ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อำเภอ</a:t>
            </a:r>
          </a:p>
          <a:p>
            <a:pPr lvl="1"/>
            <a:r>
              <a:rPr lang="en-US" sz="2000" dirty="0" err="1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Amphoe</a:t>
            </a:r>
            <a:r>
              <a:rPr lang="en-US" sz="20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District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ท่าเรือ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Tha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Ruea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Port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049"/>
            <a:ext cx="5277853" cy="19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7144" cy="1325563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en-US" sz="24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ตามหลักเกณฑ์ของสำนักงานราชบัณฑิตยสภา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นาน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กรุงเทพ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en-US" sz="20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Krung </a:t>
            </a:r>
            <a:r>
              <a:rPr lang="en-US" sz="20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Thep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Bangkok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พัทยา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en-US" sz="2000" dirty="0" err="1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Phatthaya</a:t>
            </a:r>
            <a:r>
              <a:rPr lang="en-US" sz="20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Pattaya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2838221"/>
            <a:ext cx="3834063" cy="40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61389" cy="1325563"/>
          </a:xfrm>
        </p:spPr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การจัดลำดับความสำคัญของหลักเกณฑ์</a:t>
            </a:r>
            <a:endParaRPr lang="en-US" sz="4000" dirty="0">
              <a:solidFill>
                <a:srgbClr val="00B0F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61389" cy="43513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ระหว่าง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ภาษาอังกฤษ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กับ </a:t>
            </a:r>
            <a:r>
              <a:rPr lang="th-TH" sz="24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นาน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กรุงเทพ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Angel City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vs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Bangkok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2" y="3305796"/>
            <a:ext cx="4703596" cy="3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7144" cy="1325563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ข้อควรพิจารณา ชื่อไทยที่ต้องการเขียนเป็นอังกฤษ</a:t>
            </a:r>
            <a:endParaRPr lang="en-US" sz="32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62" y="1581049"/>
            <a:ext cx="8224838" cy="4521200"/>
          </a:xfrm>
        </p:spPr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เป็น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หรือไม่</a:t>
            </a:r>
          </a:p>
          <a:p>
            <a:pPr lvl="1"/>
            <a:r>
              <a:rPr lang="th-TH" sz="2000" dirty="0" smtClean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รูปแบบที่ </a:t>
            </a:r>
            <a:r>
              <a:rPr lang="en-US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3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: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เขียนตามต้นฉบับที่เป็นตัวโรมัน</a:t>
            </a:r>
          </a:p>
          <a:p>
            <a:pPr lvl="1"/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ไม่ใช่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--&gt;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แสดงว่าเป็นคำไทย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  <a:sym typeface="Wingdings"/>
            </a:endParaRP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คำไทยนี้เป็นคำสามัญทั่วไป 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(Common Nouns)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หรือไม่</a:t>
            </a:r>
          </a:p>
          <a:p>
            <a:pPr lvl="1"/>
            <a:r>
              <a:rPr lang="th-TH" sz="2000" dirty="0" smtClean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รูปแบบที่ </a:t>
            </a:r>
            <a:r>
              <a:rPr lang="en-US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7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: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แปล</a:t>
            </a:r>
          </a:p>
          <a:p>
            <a:pPr lvl="1"/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ไม่ใช่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--&gt;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แสดงว่าเป็นชื่อเฉพาะ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(Proper Nouns)</a:t>
            </a: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ชื่อเฉพาะนี้เป็น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ชื่อพระราชทาน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หรือไม่</a:t>
            </a:r>
          </a:p>
          <a:p>
            <a:pPr lvl="1"/>
            <a:r>
              <a:rPr lang="th-TH" sz="2000" dirty="0" smtClean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รูปแบบที่ </a:t>
            </a:r>
            <a:r>
              <a:rPr lang="en-US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1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: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ถ่ายอักษรแบบรัชกาลที่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6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  <a:sym typeface="Wingdings"/>
            </a:endParaRP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เป็นชื่อเฉพาะที่นิยมใช้กันมานานหรือไม่</a:t>
            </a:r>
          </a:p>
          <a:p>
            <a:pPr lvl="1"/>
            <a:r>
              <a:rPr lang="th-TH" sz="2000" dirty="0" smtClean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ใช่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u="sng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รูปแบบที่ </a:t>
            </a:r>
            <a:r>
              <a:rPr lang="en-US" sz="20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8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: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แบบที่นิยมใช้กันมานาน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  <a:sym typeface="Wingdings"/>
            </a:endParaRPr>
          </a:p>
          <a:p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ไม่เข้าเกณฑ์ยกเว้นใดๆ 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รูปแบบที่ </a:t>
            </a:r>
            <a:r>
              <a:rPr lang="en-US" sz="2400" u="sng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5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: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ราชบัณฑิต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  <a:sym typeface="Wingdings"/>
            </a:endParaRPr>
          </a:p>
          <a:p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  <a:sym typeface="Wingdings"/>
            </a:endParaRP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15" y="2440648"/>
            <a:ext cx="26147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13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t="-334" r="212" b="32664"/>
          <a:stretch/>
        </p:blipFill>
        <p:spPr>
          <a:xfrm>
            <a:off x="192805" y="3191870"/>
            <a:ext cx="8534100" cy="36579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16726" y="665971"/>
            <a:ext cx="5562680" cy="2416286"/>
            <a:chOff x="2500560" y="984164"/>
            <a:chExt cx="4195011" cy="1822207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719136" y="1171852"/>
              <a:ext cx="3757863" cy="7692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  <a:cs typeface="+mj-cs"/>
                </a:defRPr>
              </a:lvl1pPr>
              <a:lvl2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2pPr>
              <a:lvl3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3pPr>
              <a:lvl4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4pPr>
              <a:lvl5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5pPr>
              <a:lvl6pPr marL="25146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6pPr>
              <a:lvl7pPr marL="29718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7pPr>
              <a:lvl8pPr marL="34290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8pPr>
              <a:lvl9pPr marL="38862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/>
              <a:r>
                <a:rPr lang="en-US" sz="6600" b="1" kern="0" dirty="0" smtClean="0">
                  <a:solidFill>
                    <a:schemeClr val="bg1"/>
                  </a:solidFill>
                  <a:latin typeface="Sukhumvit Set Semi" charset="-34"/>
                  <a:ea typeface="Sukhumvit Set Semi" charset="-34"/>
                  <a:cs typeface="Sukhumvit Set Semi" charset="-34"/>
                </a:rPr>
                <a:t>THANK YOU</a:t>
              </a:r>
              <a:endParaRPr lang="en-US" sz="6600" b="1" kern="0" dirty="0">
                <a:solidFill>
                  <a:schemeClr val="bg1"/>
                </a:solidFill>
                <a:latin typeface="Sukhumvit Set Semi" charset="-34"/>
                <a:ea typeface="Sukhumvit Set Semi" charset="-34"/>
                <a:cs typeface="Sukhumvit Set Semi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84" y="2336318"/>
              <a:ext cx="920103" cy="47005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2500560" y="984164"/>
              <a:ext cx="4195011" cy="1144617"/>
            </a:xfrm>
            <a:prstGeom prst="rect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4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 </a:t>
            </a:r>
            <a:r>
              <a:rPr lang="th-TH" sz="44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สรุป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รูปแบบการเขียนคำทับศัพท์ที่พบ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27" y="1412875"/>
            <a:ext cx="8308873" cy="4351338"/>
          </a:xfrm>
        </p:spPr>
        <p:txBody>
          <a:bodyPr>
            <a:noAutofit/>
          </a:bodyPr>
          <a:lstStyle/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</a:t>
            </a:r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0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ไม่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เกี่ยวข้อง หรือไม่มีคู่คำทับ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ศัพท์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1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ถอดอักษร ชื่อพระราชทาน ตาม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แนวพระราชนิยมในรัชกาลที่ 6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2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ถอดอักษร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แต่</a:t>
            </a:r>
            <a:r>
              <a:rPr lang="th-TH" sz="24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ไม่ใช่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ชื่อพระราชทาน</a:t>
            </a:r>
            <a:endParaRPr lang="en-US" sz="18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3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ที่ย้อนกลับไปเขียนตามภาษาเดิม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4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</a:t>
            </a:r>
            <a:r>
              <a:rPr lang="th-TH" sz="24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ย้อนกลับไปเขียนตามภาษาเดิม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5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ตามหลักเกณฑ์ของสำนักงานราชบัณฑิตยสภา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6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 แต่</a:t>
            </a:r>
            <a:r>
              <a:rPr lang="th-TH" sz="24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ไปตามหลักเกณฑ์ของ</a:t>
            </a: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สำนักงานราชบัณฑิตย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สภา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7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การแปลจากภาษาไทยเป็นภาษาอังกฤษ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8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การใช้คำภาษาอังกฤษตามแบบที่นิยมใช้กันมานาน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9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การสะกดผิด</a:t>
            </a:r>
          </a:p>
          <a:p>
            <a:r>
              <a:rPr lang="th-TH" sz="18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</a:t>
            </a:r>
            <a:r>
              <a:rPr lang="th-TH" sz="18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ที่ 10</a:t>
            </a:r>
            <a:r>
              <a:rPr lang="th-TH" sz="18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การใช้คำภาษาอังกฤษที่พ้องเสียงกับคำไทย แบบคาราโอเกะ</a:t>
            </a:r>
          </a:p>
          <a:p>
            <a:endParaRPr lang="en-US" sz="1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3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0</a:t>
            </a:r>
            <a:r>
              <a:rPr lang="th-TH" sz="24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(ไม่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เกี่ยวข้อง จึงไม่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วิเคราะห์)</a:t>
            </a:r>
          </a:p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1</a:t>
            </a:r>
            <a:r>
              <a:rPr lang="th-TH" sz="24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ถอดอักษร ชื่อพระราชทาน </a:t>
            </a:r>
            <a:b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            ตาม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แนวพระราชนิยมในรัชกาลที่ 6 </a:t>
            </a:r>
            <a:endParaRPr lang="th-TH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ถึงแม้ว่าสำนักงานราชบัณฑิตยสภาจะไม่แนะนำให้ใช้รูปแบบนี้ แต่ก็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มี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พระราชทานจำนวนมากที่เขียนตามหลักเกณฑ์นี้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(ทูลกระหม่อมหญิง)อุบลรัตน์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Ubolratana</a:t>
            </a:r>
            <a:endParaRPr lang="th-TH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สามารถ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เปลี่ยนแปลง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ได้หรือไม่?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ถือ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ว่าเป็นรูปแบบที่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ยอมรับ</a:t>
            </a:r>
            <a:r>
              <a:rPr lang="th-TH" sz="2800" b="1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ได้?</a:t>
            </a:r>
            <a:endParaRPr lang="th-TH" sz="28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ให้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ใช้กับชื่อพระราชทาน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เท่านั้น?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0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2</a:t>
            </a:r>
            <a:r>
              <a:rPr lang="th-TH" sz="24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ถอดอักษร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แต่</a:t>
            </a:r>
            <a:r>
              <a:rPr lang="th-TH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ไม่ใช่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ชื่อพระราชทาน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ถือว่าเป็นรูปแบบที่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ไม่เป็นไปตาม</a:t>
            </a:r>
            <a:r>
              <a:rPr lang="th-TH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หลักเกณฑ์?</a:t>
            </a:r>
            <a:endParaRPr lang="th-TH" sz="2800" b="1" dirty="0">
              <a:solidFill>
                <a:srgbClr val="FF0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(นาง)อุบล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รัตน์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Ubolratana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(ควรใช้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Ubonrat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3</a:t>
            </a:r>
            <a:r>
              <a:rPr lang="th-TH" sz="2400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คำทับศัพท์จากภาษาต่างประเทศ ที่ย้อนกลับไปเขียนตามภาษา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</a:t>
            </a: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สำนักงานราชบัณฑิตยสภากำหนดว่า คำทับศัพท์ที่เป็น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วิสามานยนาม ให้เขียนตามภาษาเดิม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อัง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รี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ดูนังต์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Ang-ri</a:t>
            </a:r>
            <a:r>
              <a:rPr lang="en-US" sz="2000" strike="sngStrike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Dunang</a:t>
            </a:r>
            <a:r>
              <a:rPr lang="th-TH" sz="2000" strike="sngStrike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Henri Dunant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จึง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ถือว่ารูปแบบนี้เป็นรูปแบบที่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เป็นไปตามหลักเกณฑ์</a:t>
            </a:r>
            <a:r>
              <a:rPr lang="th-TH" sz="2800" b="1" dirty="0" smtClean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4" b="1628"/>
          <a:stretch/>
        </p:blipFill>
        <p:spPr>
          <a:xfrm>
            <a:off x="7347284" y="3600729"/>
            <a:ext cx="1572126" cy="23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4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คำ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ทับศัพท์จากภาษาต่างประเทศ 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ย้อนกลับไปเขียนตาม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ภาษาเดิม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ถือว่าเป็นรูปแบบที่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ไม่เป็นไปตามหลักเกณฑ์?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เทคโนโลยี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Theknoloyi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(ควรใช้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Technology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ถ่ายถอดเสียง ตามหลักเกณฑ์ของ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ราช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บัณฑิตย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สภา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เดิมบางนางบวช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Doem</a:t>
            </a:r>
            <a:r>
              <a:rPr lang="en-US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Bang Nang </a:t>
            </a:r>
            <a:r>
              <a:rPr lang="en-US" sz="2000" dirty="0" err="1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Buat</a:t>
            </a:r>
            <a:r>
              <a:rPr lang="en-US" sz="2000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endParaRPr lang="en-US" sz="2000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ถือว่าเป็นรูปแบบที่</a:t>
            </a:r>
            <a:r>
              <a:rPr lang="th-TH" sz="2800" b="1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เป็นไปตามหลักเกณฑ์</a:t>
            </a:r>
            <a:r>
              <a:rPr lang="th-TH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8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6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ถอดเสียง แต่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ไปตามหลักเกณฑ์ของสำนักงานราชบัณฑิตย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สภา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ถือ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ว่าเป็นรูปแบบที่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ไม่เป็นไปตามหลักเกณฑ์?</a:t>
            </a: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ดิน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แดง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 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Dindaeng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(ควรใช้ </a:t>
            </a:r>
            <a:r>
              <a:rPr lang="th-TH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Din Daeng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)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การแปลจากภาษาไทยเป็นภาษาอังกฤษ 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ราชบัณฑิตยสภาจะกำหนดให้ทับศัพท์ทั้งคำสามานยนาม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และ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คำ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วิสามา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นยนาม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(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จังหวัด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Changwat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ใน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ความเป็นจริงกลับพบว่า การแปลคำสามานยนามยังได้รับความนิยมอยู่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มาก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(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จังหวัด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Province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ยอมรับ</a:t>
            </a:r>
            <a:r>
              <a:rPr lang="th-TH" sz="2800" b="1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ได้</a:t>
            </a:r>
            <a:r>
              <a:rPr lang="en-US" sz="2800" b="1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?</a:t>
            </a:r>
            <a:endParaRPr lang="th-TH" sz="2800" b="1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4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การใช้คำภาษาอังกฤษตามแบบที่นิยมใช้กันมานาน และยากที่จะเปลี่ยนแปลงแล้วเพราะต่างชาติคุ้นเคยกับคำเหล่านั้นไป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แล้ว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กรุงเทพ (</a:t>
            </a:r>
            <a:r>
              <a:rPr lang="en-US" sz="2000" strike="sngStrike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Krung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Thep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Bangkok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พัทยา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Phatthaya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Pattaya</a:t>
            </a:r>
            <a:endParaRPr lang="en-US" sz="2000" dirty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ถือ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ว่าเป็นรูปแบบที่</a:t>
            </a:r>
            <a:r>
              <a:rPr lang="th-TH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ยอมรับ</a:t>
            </a:r>
            <a:r>
              <a:rPr lang="th-TH" sz="2800" b="1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ได้</a:t>
            </a:r>
            <a:r>
              <a:rPr lang="en-US" sz="28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?</a:t>
            </a:r>
            <a:endParaRPr lang="en-US" sz="2800" b="1" dirty="0" smtClean="0">
              <a:solidFill>
                <a:srgbClr val="00B05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9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การสะกด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ผิด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ถือว่าเป็น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รูปแบบที่ผิด</a:t>
            </a: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เวฬุ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W</a:t>
            </a:r>
            <a:r>
              <a:rPr lang="en-US" sz="2000" dirty="0" err="1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eru</a:t>
            </a:r>
            <a:r>
              <a:rPr lang="en-US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(ควรใช้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Welu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)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>
          <a:xfrm rot="1961011">
            <a:off x="6103516" y="3246130"/>
            <a:ext cx="1859229" cy="320920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16043" y="6108199"/>
            <a:ext cx="6230817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7B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5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วิเคราะห์รูปแบบ</a:t>
            </a:r>
            <a:r>
              <a:rPr lang="th-TH" sz="4400" dirty="0">
                <a:solidFill>
                  <a:srgbClr val="00B0F0"/>
                </a:solidFill>
                <a:latin typeface="Sukhumvit Set Medium" charset="-34"/>
                <a:ea typeface="Sukhumvit Set Medium" charset="-34"/>
                <a:cs typeface="Sukhumvit Set Medium" charset="-34"/>
              </a:rPr>
              <a:t>การเขียนคำทับศัพท์ที่พบ</a:t>
            </a:r>
            <a:endParaRPr lang="en-US" sz="4400" dirty="0">
              <a:solidFill>
                <a:srgbClr val="00B0F0"/>
              </a:solidFill>
              <a:latin typeface="Sukhumvit Set Medium" charset="-34"/>
              <a:ea typeface="Sukhumvit Set Medium" charset="-34"/>
              <a:cs typeface="Sukhumvit Set Medium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539316" cy="4521200"/>
          </a:xfrm>
        </p:spPr>
        <p:txBody>
          <a:bodyPr>
            <a:normAutofit/>
          </a:bodyPr>
          <a:lstStyle/>
          <a:p>
            <a:r>
              <a:rPr lang="th-TH" sz="2400" u="sng" dirty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u="sng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10</a:t>
            </a:r>
            <a:r>
              <a:rPr lang="en-US" sz="2400" dirty="0" smtClean="0">
                <a:solidFill>
                  <a:srgbClr val="FFC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ใช้คำภาษาอังกฤษที่พ้องเสียงกับคำไทย แบบคาราโอ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เกะ</a:t>
            </a:r>
            <a:endParaRPr lang="en-US" sz="24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การใช้งานเฉพาะกลุ่มที่ไม่มีหลักเกณฑ์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รองรับ</a:t>
            </a:r>
            <a:endParaRPr lang="en-US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วันเพ็ญ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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  <a:sym typeface="Wingding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O</a:t>
            </a:r>
            <a:r>
              <a:rPr lang="th-TH" sz="20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ne </a:t>
            </a:r>
            <a:r>
              <a:rPr lang="en-US" sz="2000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</a:t>
            </a:r>
            <a:r>
              <a:rPr lang="th-TH" sz="2000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en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(ควรใช้ </a:t>
            </a:r>
            <a:r>
              <a:rPr lang="en-US" sz="2000" dirty="0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Wan </a:t>
            </a:r>
            <a:r>
              <a:rPr lang="en-US" sz="2000" dirty="0" err="1" smtClean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Phen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)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ถือ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ว่าเป็นรูปแบบที่</a:t>
            </a:r>
            <a:r>
              <a:rPr lang="th-TH" sz="28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ไม่เป็นไปตาม</a:t>
            </a:r>
            <a:r>
              <a:rPr lang="th-TH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หลักเกณฑ์</a:t>
            </a:r>
            <a:r>
              <a:rPr lang="en-US" sz="2800" b="1" dirty="0" smtClean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1"/>
          <a:stretch/>
        </p:blipFill>
        <p:spPr>
          <a:xfrm>
            <a:off x="1058779" y="3613991"/>
            <a:ext cx="5965282" cy="33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1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1433</TotalTime>
  <Words>1177</Words>
  <Application>Microsoft Macintosh PowerPoint</Application>
  <PresentationFormat>On-screen Show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 Unicode MS</vt:lpstr>
      <vt:lpstr>Calibri</vt:lpstr>
      <vt:lpstr>MS PGothic</vt:lpstr>
      <vt:lpstr>ＭＳ Ｐゴシック</vt:lpstr>
      <vt:lpstr>Sukhumvit Set</vt:lpstr>
      <vt:lpstr>Sukhumvit Set Medium</vt:lpstr>
      <vt:lpstr>Sukhumvit Set Semi</vt:lpstr>
      <vt:lpstr>Times New Roman</vt:lpstr>
      <vt:lpstr>Wingdings</vt:lpstr>
      <vt:lpstr>Arial</vt:lpstr>
      <vt:lpstr>111</vt:lpstr>
      <vt:lpstr>1_Office Theme</vt:lpstr>
      <vt:lpstr>2_Office Theme</vt:lpstr>
      <vt:lpstr>1_111</vt:lpstr>
      <vt:lpstr>3_Office Theme</vt:lpstr>
      <vt:lpstr>4_Office Theme</vt:lpstr>
      <vt:lpstr>5_Office Theme</vt:lpstr>
      <vt:lpstr>PowerPoint Presentation</vt:lpstr>
      <vt:lpstr>ปัญหา</vt:lpstr>
      <vt:lpstr> สรุปรูปแบบการเขียนคำทับศัพท์ที่พบ</vt:lpstr>
      <vt:lpstr>วิเคราะห์รูปแบบการเขียนคำทับศัพท์ที่พบ</vt:lpstr>
      <vt:lpstr>วิเคราะห์รูปแบบการเขียนคำทับศัพท์ที่พบ</vt:lpstr>
      <vt:lpstr>วิเคราะห์รูปแบบการเขียนคำทับศัพท์ที่พบ</vt:lpstr>
      <vt:lpstr>วิเคราะห์รูปแบบการเขียนคำทับศัพท์ที่พบ</vt:lpstr>
      <vt:lpstr>วิเคราะห์รูปแบบการเขียนคำทับศัพท์ที่พบ</vt:lpstr>
      <vt:lpstr>วิเคราะห์รูปแบบการเขียนคำทับศัพท์ที่พบ</vt:lpstr>
      <vt:lpstr>สรุปรูปแบบที่ใช้งานได้</vt:lpstr>
      <vt:lpstr>สรุปรูปแบบที่ควรหลีกเลี่ยง</vt:lpstr>
      <vt:lpstr>รูปแบบที่ใช้งานได้ มีถึง 5 รูปแบบ คือ 1, 3, 5, 7, 8 จะเลือกใช้แบบไหนก่อนดี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การจัดลำดับความสำคัญของหลักเกณฑ์</vt:lpstr>
      <vt:lpstr>ข้อควรพิจารณา ชื่อไทยที่ต้องการเขียนเป็นอังกฤษ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หารือเรื่องหลักเกณฑ์ที่ควรใช้ และการจัดลำดับความสำคัญของหลักเกณฑ์</dc:title>
  <dc:creator>Krit Kosawat</dc:creator>
  <cp:lastModifiedBy>Krit Kosawat</cp:lastModifiedBy>
  <cp:revision>92</cp:revision>
  <dcterms:created xsi:type="dcterms:W3CDTF">2016-05-11T04:33:06Z</dcterms:created>
  <dcterms:modified xsi:type="dcterms:W3CDTF">2016-05-17T04:21:13Z</dcterms:modified>
</cp:coreProperties>
</file>