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8"/>
  </p:notesMasterIdLst>
  <p:sldIdLst>
    <p:sldId id="264" r:id="rId6"/>
    <p:sldId id="262" r:id="rId7"/>
    <p:sldId id="260" r:id="rId8"/>
    <p:sldId id="265" r:id="rId9"/>
    <p:sldId id="259" r:id="rId10"/>
    <p:sldId id="266" r:id="rId11"/>
    <p:sldId id="267" r:id="rId12"/>
    <p:sldId id="271" r:id="rId13"/>
    <p:sldId id="269" r:id="rId14"/>
    <p:sldId id="286" r:id="rId15"/>
    <p:sldId id="270" r:id="rId16"/>
    <p:sldId id="272" r:id="rId17"/>
    <p:sldId id="273" r:id="rId18"/>
    <p:sldId id="274" r:id="rId19"/>
    <p:sldId id="26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hika" initials="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5033"/>
    <a:srgbClr val="FFC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A8E5-BE7E-415D-8FCB-A4DD9CAD882B}" type="datetimeFigureOut">
              <a:rPr lang="th-TH" smtClean="0"/>
              <a:t>23/05/59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2E37-B442-4027-88FB-A231EAE777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39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5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84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1"/>
            <a:ext cx="2741084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802216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58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4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6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018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1"/>
            <a:ext cx="2741084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802216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6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5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072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2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67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1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33433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42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513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5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1"/>
            <a:ext cx="2741084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802216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97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7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3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275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2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1998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1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424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2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11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1"/>
            <a:ext cx="2741084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802216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5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7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104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269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39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630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081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558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1"/>
            <a:ext cx="2741084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802216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16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7193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8344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3648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080125"/>
            <a:ext cx="910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6645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1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1030" name="Picture 6" descr="logo_etda_new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441" y="6126163"/>
            <a:ext cx="123261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0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6645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1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6" name="Picture 6" descr="logo_etda_new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441" y="6126163"/>
            <a:ext cx="123261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080125"/>
            <a:ext cx="910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6645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1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etda_ne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441" y="6126163"/>
            <a:ext cx="123261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6645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1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6001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080125"/>
            <a:ext cx="910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6645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1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_etda_ne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49" y="5719762"/>
            <a:ext cx="123261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914400" y="260196"/>
            <a:ext cx="10363200" cy="17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2pPr>
            <a:lvl3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3pPr>
            <a:lvl4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4pPr>
            <a:lvl5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th-TH" sz="3200" b="1" kern="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การวิเคราะห์และจำแนกรูปแบบการถ่ายถอด</a:t>
            </a:r>
            <a:br>
              <a:rPr lang="th-TH" sz="3200" b="1" kern="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</a:br>
            <a:r>
              <a:rPr lang="th-TH" sz="3200" b="1" kern="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ชื่อที่อยู่และชื่อสถานที่</a:t>
            </a:r>
            <a:br>
              <a:rPr lang="th-TH" sz="3200" b="1" kern="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</a:br>
            <a:r>
              <a:rPr lang="th-TH" sz="3200" b="1" kern="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ภาษาไทยเป็นภาษาอังกฤษ</a:t>
            </a:r>
            <a:endParaRPr lang="th-TH" sz="3200" b="1" kern="0" dirty="0">
              <a:solidFill>
                <a:srgbClr val="695033"/>
              </a:solidFill>
              <a:latin typeface="Sukhumvit Set" panose="02000506000000020004" pitchFamily="2" charset="-34"/>
              <a:ea typeface="Sukhumvit Set Semi" charset="-34"/>
              <a:cs typeface="Sukhumvit Set" panose="02000506000000020004" pitchFamily="2" charset="-34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 bwMode="auto">
          <a:xfrm>
            <a:off x="1524000" y="2045655"/>
            <a:ext cx="9144000" cy="30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kern="0" dirty="0" smtClean="0">
                <a:solidFill>
                  <a:srgbClr val="695033"/>
                </a:solidFill>
                <a:latin typeface="Sukhumvit Set Semi" charset="-34"/>
                <a:ea typeface="Sukhumvit Set Semi" charset="-34"/>
                <a:cs typeface="Sukhumvit Set Semi" charset="-34"/>
              </a:rPr>
              <a:t>มณฑิกา บริบูรณ์</a:t>
            </a:r>
            <a:endParaRPr lang="th-TH" sz="1800" kern="0" dirty="0" smtClean="0">
              <a:solidFill>
                <a:srgbClr val="695033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1800" kern="0" dirty="0" smtClean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ห้องปฏิบัติการเทคโนโลยีภาษาธรรมชาติและความหมาย</a:t>
            </a:r>
          </a:p>
          <a:p>
            <a:r>
              <a:rPr lang="th-TH" sz="1800" kern="0" dirty="0" smtClean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หน่วยวิจัยวิทยาการสารสนเทศ</a:t>
            </a:r>
          </a:p>
          <a:p>
            <a:r>
              <a:rPr lang="th-TH" sz="1800" kern="0" dirty="0" smtClean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ศูนย์เทคโนโลยีอิเล็กทรอนิกส์และคอมพิวเตอร์แห่งชาติ</a:t>
            </a:r>
            <a:endParaRPr lang="th-TH" sz="1800" kern="0" dirty="0">
              <a:solidFill>
                <a:srgbClr val="695033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339789" y="1855694"/>
            <a:ext cx="7261411" cy="0"/>
          </a:xfrm>
          <a:prstGeom prst="line">
            <a:avLst/>
          </a:prstGeom>
          <a:solidFill>
            <a:srgbClr val="00B8FF"/>
          </a:solidFill>
          <a:ln w="31750" cap="rnd" cmpd="sng" algn="ctr">
            <a:solidFill>
              <a:srgbClr val="695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3172858"/>
            <a:ext cx="11383618" cy="370251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793" y="2157840"/>
            <a:ext cx="1465614" cy="8193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10" y="2865013"/>
            <a:ext cx="1258957" cy="71787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14" y="1704068"/>
            <a:ext cx="1343813" cy="75126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67" y="496387"/>
            <a:ext cx="1042416" cy="10424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10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9" y="2021822"/>
            <a:ext cx="10966451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7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แปล </a:t>
            </a:r>
          </a:p>
          <a:p>
            <a:pPr marL="457200" lvl="1" indent="0">
              <a:buNone/>
            </a:pPr>
            <a:r>
              <a:rPr lang="th-TH" sz="28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เป็นการแปลจากภาษาไทยเป็นภาษาอังกฤษ เช่น อำเภอ แปลเป็น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district</a:t>
            </a:r>
            <a:endParaRPr lang="en-US" sz="2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endParaRPr lang="en-US" sz="33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8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นิยม</a:t>
            </a:r>
            <a:r>
              <a:rPr lang="en-US" sz="2400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	</a:t>
            </a:r>
            <a:endParaRPr lang="th-TH" sz="2400" dirty="0">
              <a:solidFill>
                <a:srgbClr val="FFC124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เป็นการใช้คำภาษาอังกฤษตามที่มีใช้กันมานาน โดยคำภาษาไทยและคำภาษาอังกฤษไม่มีความเชื่อมโยงทางภาษาแต่มีที่มาจากประวัติศาสตร์และยังนิยมใช้กันอยู่ในปัจจุบันเช่น กรุงเทพ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Bangkok,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สยาม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Siam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เป็นต้น 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endParaRPr lang="en-US" sz="33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endParaRPr lang="th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รูปแบบของการถ่ายถอดชื่อที่อยู่และชื่อสถานที่</a:t>
            </a:r>
            <a:b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ภาษาไทยเป็นภาษาอังกฤษที่พบในปัจจุบัน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400422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9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ผิด</a:t>
            </a:r>
            <a:r>
              <a:rPr lang="en-US" sz="2400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	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	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เป็นการถ่ายถอดคำภาษาไทยเป็นภาษาอังกฤษแต่มีความผิดพลาดในเรื่องการสะกดคำภาษาอังกฤษ เช่น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เวฬุ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WERU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แต่ที่ถูกต้องควรจะเป็น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WELU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เพราะ ฬ ควรถ่ายถอดเป็นอักษรโรมัน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l</a:t>
            </a:r>
          </a:p>
          <a:p>
            <a:endParaRPr lang="en-US" sz="2400" dirty="0">
              <a:solidFill>
                <a:srgbClr val="FFC124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10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พ้องเสียงระหว่างภาษาไทยกับภาษาอังกฤษ</a:t>
            </a:r>
            <a:endParaRPr lang="en-US" sz="2400" b="1" dirty="0">
              <a:solidFill>
                <a:srgbClr val="FFC124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เป็นการถ่ายถอดคำภาษาไทยเป็นภาษาอังกฤษโดยใช้คำศัพท์ภาษาอังกฤษที่พ้องเสียงกับคำภาษาไทย เช่น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ซำ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ถ่ายถอดเป็น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some 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วัน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เพ็ญ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One </a:t>
            </a:r>
            <a:r>
              <a:rPr lang="en-US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pen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รูปแบบของการถ่ายถอดชื่อที่อยู่และชื่อสถานที่</a:t>
            </a:r>
            <a:b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ภาษาไทยเป็นภาษาอังกฤษที่พบในปัจจุบัน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426344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0905" y="367180"/>
            <a:ext cx="10966451" cy="1139825"/>
          </a:xfrm>
        </p:spPr>
        <p:txBody>
          <a:bodyPr/>
          <a:lstStyle/>
          <a:p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การวิเคราะห์การใช้ชื่อที่อยู่ภาษาไทยเป็นภาษาอังกฤษ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74317"/>
              </p:ext>
            </p:extLst>
          </p:nvPr>
        </p:nvGraphicFramePr>
        <p:xfrm>
          <a:off x="940905" y="1815548"/>
          <a:ext cx="9952381" cy="3774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853">
                  <a:extLst>
                    <a:ext uri="{9D8B030D-6E8A-4147-A177-3AD203B41FA5}">
                      <a16:colId xmlns:a16="http://schemas.microsoft.com/office/drawing/2014/main" xmlns="" val="2314043894"/>
                    </a:ext>
                  </a:extLst>
                </a:gridCol>
                <a:gridCol w="2491323">
                  <a:extLst>
                    <a:ext uri="{9D8B030D-6E8A-4147-A177-3AD203B41FA5}">
                      <a16:colId xmlns:a16="http://schemas.microsoft.com/office/drawing/2014/main" xmlns="" val="45382672"/>
                    </a:ext>
                  </a:extLst>
                </a:gridCol>
                <a:gridCol w="3720206">
                  <a:extLst>
                    <a:ext uri="{9D8B030D-6E8A-4147-A177-3AD203B41FA5}">
                      <a16:colId xmlns:a16="http://schemas.microsoft.com/office/drawing/2014/main" xmlns="" val="57593950"/>
                    </a:ext>
                  </a:extLst>
                </a:gridCol>
                <a:gridCol w="927249">
                  <a:extLst>
                    <a:ext uri="{9D8B030D-6E8A-4147-A177-3AD203B41FA5}">
                      <a16:colId xmlns:a16="http://schemas.microsoft.com/office/drawing/2014/main" xmlns="" val="1792970361"/>
                    </a:ext>
                  </a:extLst>
                </a:gridCol>
                <a:gridCol w="1060375">
                  <a:extLst>
                    <a:ext uri="{9D8B030D-6E8A-4147-A177-3AD203B41FA5}">
                      <a16:colId xmlns:a16="http://schemas.microsoft.com/office/drawing/2014/main" xmlns="" val="1451108332"/>
                    </a:ext>
                  </a:extLst>
                </a:gridCol>
                <a:gridCol w="1060375">
                  <a:extLst>
                    <a:ext uri="{9D8B030D-6E8A-4147-A177-3AD203B41FA5}">
                      <a16:colId xmlns:a16="http://schemas.microsoft.com/office/drawing/2014/main" xmlns="" val="2188623464"/>
                    </a:ext>
                  </a:extLst>
                </a:gridCol>
              </a:tblGrid>
              <a:tr h="702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ลำดับ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ชื่อที่อยู่และสถานที่ภาษาไทย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ชื่อที่อยู่และสถานที่ภาษาอังกฤษ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รูปแบบ</a:t>
                      </a:r>
                      <a:r>
                        <a:rPr lang="en-US" sz="1600" dirty="0">
                          <a:effectLst/>
                        </a:rPr>
                        <a:t>_</a:t>
                      </a:r>
                      <a:r>
                        <a:rPr lang="th-TH" sz="1600" dirty="0">
                          <a:effectLst/>
                        </a:rPr>
                        <a:t>หน่วยภาษา</a:t>
                      </a:r>
                      <a:r>
                        <a:rPr lang="en-US" sz="1600" dirty="0">
                          <a:effectLst/>
                        </a:rPr>
                        <a:t>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รูปแบบ</a:t>
                      </a:r>
                      <a:r>
                        <a:rPr lang="en-US" sz="1600" dirty="0">
                          <a:effectLst/>
                        </a:rPr>
                        <a:t>_</a:t>
                      </a:r>
                      <a:r>
                        <a:rPr lang="th-TH" sz="1600" dirty="0">
                          <a:effectLst/>
                        </a:rPr>
                        <a:t>หน่วยภาษา</a:t>
                      </a:r>
                      <a:r>
                        <a:rPr lang="en-US" sz="1600" dirty="0">
                          <a:effectLst/>
                        </a:rPr>
                        <a:t>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รูปแบบ</a:t>
                      </a:r>
                      <a:r>
                        <a:rPr lang="en-US" sz="1600" dirty="0">
                          <a:effectLst/>
                        </a:rPr>
                        <a:t>_</a:t>
                      </a:r>
                      <a:r>
                        <a:rPr lang="th-TH" sz="1600" dirty="0">
                          <a:effectLst/>
                        </a:rPr>
                        <a:t>หน่วยภาษา</a:t>
                      </a:r>
                      <a:r>
                        <a:rPr lang="en-US" sz="1600" dirty="0">
                          <a:effectLst/>
                        </a:rPr>
                        <a:t>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6693868"/>
                  </a:ext>
                </a:extLst>
              </a:tr>
              <a:tr h="346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</a:rPr>
                        <a:t>อำเภออุบลรัตน์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Ubolratana</a:t>
                      </a:r>
                      <a:r>
                        <a:rPr lang="en-US" sz="1800" dirty="0">
                          <a:effectLst/>
                        </a:rPr>
                        <a:t> District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516777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</a:rPr>
                        <a:t>เจริญศิลป์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Charoen </a:t>
                      </a:r>
                      <a:r>
                        <a:rPr lang="en-US" sz="1800" dirty="0" err="1">
                          <a:effectLst/>
                        </a:rPr>
                        <a:t>silp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5839892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</a:rPr>
                        <a:t>เซ็นทรัลเยนเนอร</a:t>
                      </a:r>
                      <a:r>
                        <a:rPr lang="th-TH" sz="1800" dirty="0" err="1">
                          <a:effectLst/>
                        </a:rPr>
                        <a:t>ัล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Central General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0949588"/>
                  </a:ext>
                </a:extLst>
              </a:tr>
              <a:tr h="493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</a:rPr>
                        <a:t>โรงแรมมิตรภาพเทียร</a:t>
                      </a:r>
                      <a:r>
                        <a:rPr lang="th-TH" sz="1800" dirty="0" err="1">
                          <a:effectLst/>
                        </a:rPr>
                        <a:t>่า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MITTRAPHAP THIARA HOTEL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5260670"/>
                  </a:ext>
                </a:extLst>
              </a:tr>
              <a:tr h="437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</a:rPr>
                        <a:t>เดิมบางนางบวช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Doembang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nangbuat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5151488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</a:rPr>
                        <a:t>กรุงเทพ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Bangkok General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0986746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</a:rPr>
                        <a:t>บ่อเวฬุ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 WERU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914331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</a:rPr>
                        <a:t>ชำสูง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Some sung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3977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3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13392"/>
            <a:ext cx="10744203" cy="1139825"/>
          </a:xfrm>
        </p:spPr>
        <p:txBody>
          <a:bodyPr/>
          <a:lstStyle/>
          <a:p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การกระจายของการใช้รูปแบบการถ่ายถอดชื่อที่อยู่และชื่อสถานที่ภาษาไทยเป็นภาษาอังกฤษ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32883"/>
              </p:ext>
            </p:extLst>
          </p:nvPr>
        </p:nvGraphicFramePr>
        <p:xfrm>
          <a:off x="940902" y="1825626"/>
          <a:ext cx="10412901" cy="4095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7067">
                  <a:extLst>
                    <a:ext uri="{9D8B030D-6E8A-4147-A177-3AD203B41FA5}">
                      <a16:colId xmlns:a16="http://schemas.microsoft.com/office/drawing/2014/main" xmlns="" val="472230203"/>
                    </a:ext>
                  </a:extLst>
                </a:gridCol>
                <a:gridCol w="1404337">
                  <a:extLst>
                    <a:ext uri="{9D8B030D-6E8A-4147-A177-3AD203B41FA5}">
                      <a16:colId xmlns:a16="http://schemas.microsoft.com/office/drawing/2014/main" xmlns="" val="1526180316"/>
                    </a:ext>
                  </a:extLst>
                </a:gridCol>
                <a:gridCol w="1180941">
                  <a:extLst>
                    <a:ext uri="{9D8B030D-6E8A-4147-A177-3AD203B41FA5}">
                      <a16:colId xmlns:a16="http://schemas.microsoft.com/office/drawing/2014/main" xmlns="" val="1554850853"/>
                    </a:ext>
                  </a:extLst>
                </a:gridCol>
                <a:gridCol w="1292639">
                  <a:extLst>
                    <a:ext uri="{9D8B030D-6E8A-4147-A177-3AD203B41FA5}">
                      <a16:colId xmlns:a16="http://schemas.microsoft.com/office/drawing/2014/main" xmlns="" val="3051085502"/>
                    </a:ext>
                  </a:extLst>
                </a:gridCol>
                <a:gridCol w="1292639">
                  <a:extLst>
                    <a:ext uri="{9D8B030D-6E8A-4147-A177-3AD203B41FA5}">
                      <a16:colId xmlns:a16="http://schemas.microsoft.com/office/drawing/2014/main" xmlns="" val="656646478"/>
                    </a:ext>
                  </a:extLst>
                </a:gridCol>
                <a:gridCol w="1292639">
                  <a:extLst>
                    <a:ext uri="{9D8B030D-6E8A-4147-A177-3AD203B41FA5}">
                      <a16:colId xmlns:a16="http://schemas.microsoft.com/office/drawing/2014/main" xmlns="" val="751189762"/>
                    </a:ext>
                  </a:extLst>
                </a:gridCol>
                <a:gridCol w="1292639">
                  <a:extLst>
                    <a:ext uri="{9D8B030D-6E8A-4147-A177-3AD203B41FA5}">
                      <a16:colId xmlns:a16="http://schemas.microsoft.com/office/drawing/2014/main" xmlns="" val="2977382003"/>
                    </a:ext>
                  </a:extLst>
                </a:gridCol>
              </a:tblGrid>
              <a:tr h="867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รูปแบบการถ่ายถอดภาษาไทยเป็นอังกฤษ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สาธารณสุข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คมนาคม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คลัง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ขนส่งมวลชน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Wiki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ประกันชีวิต</a:t>
                      </a:r>
                      <a:endParaRPr lang="en-US" sz="20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1802054222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r>
                        <a:rPr lang="en-US" sz="18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</a:t>
                      </a:r>
                      <a:r>
                        <a:rPr lang="th-TH" sz="18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ถอดรูปมีกฎ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65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18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329846045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ถอดรูปไม่มีกฎ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39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24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1096454059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ทับศัพท์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2171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459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46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1289194628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ทับศัพท์ไม่อิงต้นฉบับ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35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2376780756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ถอดเสียง</a:t>
                      </a: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/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มีกฎ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673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30135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1941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625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3921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147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2086689009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ถอดเสียง</a:t>
                      </a: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/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ไม่มีกฎ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959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860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31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126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243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4155396229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แปล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5448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1004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786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462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67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3121690902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8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นิยม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85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16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23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2294077553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9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ผิด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42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1172485588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พ้องเสียง</a:t>
                      </a:r>
                      <a:r>
                        <a:rPr lang="th-TH" sz="18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</a:t>
                      </a:r>
                      <a:r>
                        <a:rPr lang="en-US" sz="18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T-E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4088873617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รวม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1663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38880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2962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1951</a:t>
                      </a:r>
                      <a:endParaRPr lang="en-US" sz="180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4649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607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303282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848503"/>
              </p:ext>
            </p:extLst>
          </p:nvPr>
        </p:nvGraphicFramePr>
        <p:xfrm>
          <a:off x="940901" y="1825625"/>
          <a:ext cx="10412901" cy="3961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3">
                  <a:extLst>
                    <a:ext uri="{9D8B030D-6E8A-4147-A177-3AD203B41FA5}">
                      <a16:colId xmlns:a16="http://schemas.microsoft.com/office/drawing/2014/main" xmlns="" val="472230203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xmlns="" val="3499173719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xmlns="" val="2524251706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xmlns="" val="3888919631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xmlns="" val="1116044552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xmlns="" val="3876175351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xmlns="" val="4287081428"/>
                    </a:ext>
                  </a:extLst>
                </a:gridCol>
              </a:tblGrid>
              <a:tr h="1005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รูปแบบ</a:t>
                      </a:r>
                      <a:r>
                        <a:rPr lang="th-TH" sz="1800" b="1" kern="1200" dirty="0">
                          <a:solidFill>
                            <a:schemeClr val="lt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การ</a:t>
                      </a: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ถ่ายถอดภาษาไทยเป็นอังกฤษ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นาม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สงเคราะห์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ea typeface="Calibri" panose="020F0502020204030204" pitchFamily="34" charset="0"/>
                          <a:cs typeface="Sukhumvit Set" panose="02000506000000020004" pitchFamily="2" charset="-34"/>
                        </a:rPr>
                        <a:t>สถานีรถไฟ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ea typeface="Calibri" panose="020F0502020204030204" pitchFamily="34" charset="0"/>
                          <a:cs typeface="Sukhumvit Set" panose="02000506000000020004" pitchFamily="2" charset="-34"/>
                        </a:rPr>
                        <a:t>ด่านศุลกากร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ea typeface="Calibri" panose="020F0502020204030204" pitchFamily="34" charset="0"/>
                          <a:cs typeface="Sukhumvit Set" panose="02000506000000020004" pitchFamily="2" charset="-34"/>
                        </a:rPr>
                        <a:t>กรมท่าอากาศยาน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ea typeface="Calibri" panose="020F0502020204030204" pitchFamily="34" charset="0"/>
                          <a:cs typeface="Sukhumvit Set" panose="02000506000000020004" pitchFamily="2" charset="-34"/>
                        </a:rPr>
                        <a:t>สถานีขนส่ง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Sukhumvit Set" panose="02000506000000020004" pitchFamily="2" charset="-34"/>
                          <a:ea typeface="Calibri" panose="020F0502020204030204" pitchFamily="34" charset="0"/>
                          <a:cs typeface="Sukhumvit Set" panose="02000506000000020004" pitchFamily="2" charset="-34"/>
                        </a:rPr>
                        <a:t>ท่าเรือและเมืองท่า</a:t>
                      </a:r>
                      <a:endParaRPr lang="en-US" sz="18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xmlns="" val="180205422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r>
                        <a:rPr lang="en-US" sz="16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</a:t>
                      </a:r>
                      <a:r>
                        <a:rPr lang="th-TH" sz="16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ถอดรูป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มีกฎ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46</a:t>
                      </a:r>
                      <a:endParaRPr lang="en-US" sz="1600" baseline="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84604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ถอดรูปไม่มีกฎ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46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9645405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ทับศัพท์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42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8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18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919462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ทับศัพท์ไม่อิงต้นฉบับ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7678075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ถอดเสียงมีกฎ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455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1487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54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117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240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8668900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ถอดเสียงไม่มีกฎ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571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16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11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5539622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แปล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1857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116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2169090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8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นิยม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276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407755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9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ผิด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11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248558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10</a:t>
                      </a: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พ้องเสียง</a:t>
                      </a:r>
                      <a:r>
                        <a:rPr lang="th-TH" sz="16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</a:t>
                      </a:r>
                      <a:r>
                        <a:rPr lang="en-US" sz="1600" baseline="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T-E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8887361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รวม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3306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1575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17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167</a:t>
                      </a:r>
                      <a:endParaRPr lang="th-TH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11</a:t>
                      </a:r>
                      <a:endParaRPr lang="en-US" sz="1600" dirty="0">
                        <a:effectLst/>
                        <a:latin typeface="Sukhumvit Set" panose="02000506000000020004" pitchFamily="2" charset="-34"/>
                        <a:ea typeface="Calibri" panose="020F0502020204030204" pitchFamily="34" charset="0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311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32829338"/>
                  </a:ext>
                </a:extLst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609600" y="313392"/>
            <a:ext cx="1074420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2pPr>
            <a:lvl3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3pPr>
            <a:lvl4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4pPr>
            <a:lvl5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th-TH" sz="3600" kern="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การกระจายของการใช้รูปแบบการถ่ายถอดชื่อที่อยู่และชื่อสถานที่ภาษาไทยเป็นภาษาอังกฤษ (ต่อ)</a:t>
            </a:r>
            <a:endParaRPr lang="th-TH" sz="3600" kern="0" dirty="0">
              <a:solidFill>
                <a:srgbClr val="695033"/>
              </a:solidFill>
              <a:latin typeface="Sukhumvit Set" panose="02000506000000020004" pitchFamily="2" charset="-34"/>
              <a:ea typeface="Sukhumvit Set Medium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19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5829" y="399399"/>
            <a:ext cx="10515600" cy="1325563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99" y="412199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555" y="1884191"/>
            <a:ext cx="6602540" cy="3962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1" y="5445125"/>
            <a:ext cx="2332886" cy="7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99" y="332686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6126612">
            <a:off x="8123581" y="1217547"/>
            <a:ext cx="1774106" cy="2443058"/>
            <a:chOff x="470450" y="1472512"/>
            <a:chExt cx="1774106" cy="24430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472512"/>
              <a:ext cx="1634957" cy="1489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2110">
              <a:off x="470450" y="1884191"/>
              <a:ext cx="1634957" cy="1489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93270">
              <a:off x="470450" y="2353417"/>
              <a:ext cx="1634957" cy="148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69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99" y="332686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82" y="5243430"/>
            <a:ext cx="2984026" cy="10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99" y="372442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ขอบเขตเนื้อหา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โครงสร้างชื่อที่อยู่และชื่อสถานที่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แนวทางการถ่ายถอดชื่อที่อยู่ภาษาไทยเป็นภาษาอังกฤษ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วิธีการถ่ายถอดชื่อที่อยู่และชื่อสถานที่ภาษาไทยเป็นภาษาอังกฤษ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รูปแบบของการถ่ายถอดชื่อที่อยู่และชื่อสถานที่ภาษาไทยเป็นภาษาอังกฤษที่พบในปัจจุบัน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การวิเคราะห์การใช้ชื่อที่อยู่และชื่อสถานที่ภาษาไทยเป็นภาษาอังกฤษ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กระจายของการใช้รูปแบบการถ่ายถอดชื่อที่อยู่และชื่อสถานที่ภาษาไทยเป็นภาษาอังกฤษของหน่วยงานและแหล่งข้อมูล</a:t>
            </a:r>
            <a:r>
              <a:rPr lang="th-TH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ต่างๆ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สรุป</a:t>
            </a:r>
          </a:p>
          <a:p>
            <a:pPr>
              <a:buFont typeface="Arial" panose="020B0604020202020204" pitchFamily="34" charset="0"/>
              <a:buChar char="•"/>
            </a:pPr>
            <a:endParaRPr lang="th-TH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357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99" y="372442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533">
            <a:off x="8370064" y="1638593"/>
            <a:ext cx="1357308" cy="14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7239"/>
            <a:ext cx="6596444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04" y="5214666"/>
            <a:ext cx="2763596" cy="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</p:spTree>
    <p:extLst>
      <p:ext uri="{BB962C8B-B14F-4D97-AF65-F5344CB8AC3E}">
        <p14:creationId xmlns:p14="http://schemas.microsoft.com/office/powerpoint/2010/main" val="367937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36897"/>
            <a:ext cx="3564835" cy="20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7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</p:spTree>
    <p:extLst>
      <p:ext uri="{BB962C8B-B14F-4D97-AF65-F5344CB8AC3E}">
        <p14:creationId xmlns:p14="http://schemas.microsoft.com/office/powerpoint/2010/main" val="135290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03" y="1884191"/>
            <a:ext cx="6596444" cy="3962743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แผนภูมิแสดงการกระจายของการใช้รูปแบบการถ่ายถอด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483298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5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99" y="412199"/>
            <a:ext cx="10966451" cy="1139825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ภาพรวมการใช้รูปแบบการถ่ายถอด</a:t>
            </a:r>
            <a:b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ชื่อที่อยู่และชื่อสถานที่ภาษาไทยเป็นภาษาอังกฤษ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864" y="2048797"/>
            <a:ext cx="593192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4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484942"/>
            <a:ext cx="10966451" cy="1139825"/>
          </a:xfrm>
        </p:spPr>
        <p:txBody>
          <a:bodyPr/>
          <a:lstStyle/>
          <a:p>
            <a:r>
              <a:rPr lang="th-TH" sz="6600" b="1" dirty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สรุป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727129"/>
            <a:ext cx="10966451" cy="4521200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การถ่ายถอดชื่อที่อยู่และชื่อสถานที่ภาษาไทยเป็นภาษาอังกฤษด้วยการถ่ายถอดเสียงตามประกาศของสำนักงานราชบัณฑิต</a:t>
            </a:r>
            <a:r>
              <a:rPr lang="th-TH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ยส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ภาเป็นรูปแบบที่ใช้กันมากที่สุดถึงร้อยละ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70.74 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มี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ทั้งที่เป็นคำนามเฉพาะ เช่น รังสิต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Rangsit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ปากช่อง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Pak Chong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และคำนามสามัญ เช่น ถนน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Thanon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วัด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Wat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</a:p>
          <a:p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รูปแบบการถ่ายถอดชื่อที่อยู่และชื่อสถานที่ภาษาไทยเป็นภาษาอังกฤษด้วยการแปลพบร้อยละ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17.47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โดยส่วนใหญ่จะเป็นการแปลคำนามทั่วไป เช่น โรงเรียน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School,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โรงพยาบาล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Hospital,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สถานีตำรวจ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Police Station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โดยใช้ร่วมกับคำนามเฉพาะ เช่น ชุมทางบ้านภาชี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Ban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Phachi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Junction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หากเป็นชื่อหน่วยงานหลักระดับกระทรวง กรม มักเป็นการแปลทั้งคำ เช่น กระทรวงศึกษาธิการ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Ministry of Education 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0" indent="0">
              <a:buNone/>
            </a:pPr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86" y="149233"/>
            <a:ext cx="2537653" cy="133638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260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835956"/>
            <a:ext cx="10966451" cy="4521200"/>
          </a:xfrm>
        </p:spPr>
        <p:txBody>
          <a:bodyPr/>
          <a:lstStyle/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การถ่ายถอดชื่อที่อยู่และชื่อสถานที่ภาษาไทยเป็นภาษาอังกฤษด้วยการถ่ายถอดเสียงที่ไม่เป็นไปตามประกาศของสำนักงานราชบัณฑิต</a:t>
            </a:r>
            <a:r>
              <a:rPr lang="th-TH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ยส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ภา พบร้อยละ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5.07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ส่วนใหญ่เป็นเรื่องการแบ่งวรรคระหว่างคำโดยเฉพาะอย่างยิ่งในคำสมาส เช่น ชลบุรี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Chonburi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(Chon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Buri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)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ความลักลั่นในการใช้อักษรโรมันตัวพิมพ์ใหญ่และตัวพิมพ์เล็ก เช่น ปากช่อง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Pak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chong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(Pak Chong)</a:t>
            </a:r>
          </a:p>
          <a:p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รูปแบบการถ่ายถอดชื่อที่อยู่และชื่อสถานที่ภาษาไทยเป็นภาษาอังกฤษซึ่งไม่เป็นไปตามกฎ แต่เป็นที่นิยมใช้กันทั่วไป พบร้อยละ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0.74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แต่มีคำที่อยู่ในกลุ่ม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นี้</a:t>
            </a:r>
            <a:r>
              <a:rPr lang="en-US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4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ได้แก่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กรุงเทพฯ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Bangkok,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พัทยา </a:t>
            </a:r>
            <a:r>
              <a:rPr lang="en-US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Pattaya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สยาม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Siam 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และ พระราม 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Rama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484942"/>
            <a:ext cx="10966451" cy="1139825"/>
          </a:xfrm>
        </p:spPr>
        <p:txBody>
          <a:bodyPr/>
          <a:lstStyle/>
          <a:p>
            <a:r>
              <a:rPr lang="th-TH" sz="66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สรุป</a:t>
            </a:r>
            <a:r>
              <a:rPr lang="en-US" sz="24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(</a:t>
            </a:r>
            <a:r>
              <a:rPr lang="th-TH" sz="24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ต่อ</a:t>
            </a:r>
            <a:r>
              <a:rPr lang="en-US" sz="24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)</a:t>
            </a:r>
            <a:endParaRPr lang="th-TH" sz="2400" b="1" dirty="0">
              <a:solidFill>
                <a:srgbClr val="FFC124"/>
              </a:solidFill>
              <a:latin typeface="Sukhumvit Set" panose="02000506000000020004" pitchFamily="2" charset="-34"/>
              <a:ea typeface="Sukhumvit Set Semi" charset="-34"/>
              <a:cs typeface="Sukhumvit Set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9" y="149233"/>
            <a:ext cx="2537653" cy="133638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88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โครงสร้างชื่อที่อยู่และชื่อสถานที่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คำนามทั่วไป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(Common Noun)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สถานที่ทางภูมิศาสตร์ เช่น ห้วย หนอง คลอง แม่น้ำ เขา ทะเล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สิ่งก่อสร้าง เช่น สะพาน อาคาร ถนน เขื่อน ศาลา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ที่ตั้งสถานที่สำหรับประกอบกิจกรรมเฉพาะ เช่น วัด โรงเรียน โรงพยาบาล สนามเด็กเล่น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คำนามเฉพาะ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(Proper Noun)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เช่น จุฬาลงกรณ์ รังสิต พหลโยธิน ศิริราช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คำนามทั่วไป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+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คำนามทั่วไป เช่น ทำเนียบรัฐบาล </a:t>
            </a:r>
            <a:endParaRPr lang="th-TH" sz="2000" dirty="0" smtClean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ทั่วไป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+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คำนามเฉพาะ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/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คำนามเฉพาะ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+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คำนามทั่วไป เช่น ตลาดรังสิต จุฬาลงกรณ์มหาวิทยาลัย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คำนามทั่วไป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+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คำประเภท</a:t>
            </a:r>
            <a:r>
              <a:rPr lang="th-TH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อื่นๆ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เช่น ศูนย์ศึกษาประวัติศาสตร์อยุธยา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สำนักงานพัฒนาวิทยาศาสตร์และเทคโนโลยีแห่งชาติ วงเวียนใหญ่</a:t>
            </a:r>
          </a:p>
          <a:p>
            <a:pPr marL="0" indent="0"/>
            <a:endParaRPr lang="th-TH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72192-FC12-4720-834A-ECC0B7C704C5}" type="slidenum">
              <a:rPr lang="th-TH" sz="105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3</a:t>
            </a:fld>
            <a:endParaRPr lang="th-TH" sz="105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84" y="273051"/>
            <a:ext cx="1083938" cy="17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8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จากข้อมูลพบว่ามีคำนามสามัญบาง</a:t>
            </a:r>
            <a:r>
              <a:rPr lang="th-TH" sz="24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คำถูก</a:t>
            </a: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ใช้ทั้งการถ่ายถอดเสียงและการแปล เช่น </a:t>
            </a: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ถนน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-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Thanon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-Road </a:t>
            </a:r>
            <a:endParaRPr lang="th-TH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ตลาด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-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Talat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-Market </a:t>
            </a:r>
            <a:endParaRPr lang="th-TH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0" indent="0">
              <a:buNone/>
            </a:pPr>
            <a:r>
              <a:rPr lang="th-TH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ในการใช้คำเหล่านี้ในชื่อที่อยู่และชื่อสถานที่ในอนาคตจะต้องมีการพิจารณาว่าการถ่ายถอดและการแปลมีความแตกต่างกันอย่างไร และมีเงื่อนไขการใช้อย่างไรจึงจะเหมาะสม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484942"/>
            <a:ext cx="10966451" cy="1139825"/>
          </a:xfrm>
        </p:spPr>
        <p:txBody>
          <a:bodyPr/>
          <a:lstStyle/>
          <a:p>
            <a:r>
              <a:rPr lang="th-TH" sz="66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สรุป</a:t>
            </a:r>
            <a:r>
              <a:rPr lang="en-US" sz="24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(</a:t>
            </a:r>
            <a:r>
              <a:rPr lang="th-TH" sz="24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ต่อ</a:t>
            </a:r>
            <a:r>
              <a:rPr lang="en-US" sz="2400" b="1" dirty="0" smtClean="0">
                <a:solidFill>
                  <a:srgbClr val="FFC124"/>
                </a:solidFill>
                <a:latin typeface="Sukhumvit Set" panose="02000506000000020004" pitchFamily="2" charset="-34"/>
                <a:ea typeface="Sukhumvit Set Semi" charset="-34"/>
                <a:cs typeface="Sukhumvit Set" panose="02000506000000020004" pitchFamily="2" charset="-34"/>
              </a:rPr>
              <a:t>)</a:t>
            </a:r>
            <a:endParaRPr lang="th-TH" sz="2400" b="1" dirty="0">
              <a:solidFill>
                <a:srgbClr val="FFC124"/>
              </a:solidFill>
              <a:latin typeface="Sukhumvit Set" panose="02000506000000020004" pitchFamily="2" charset="-34"/>
              <a:ea typeface="Sukhumvit Set Semi" charset="-34"/>
              <a:cs typeface="Sukhumvit Set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9" y="149233"/>
            <a:ext cx="2537653" cy="133638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62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00326" y="333375"/>
            <a:ext cx="10966450" cy="1139825"/>
          </a:xfrm>
        </p:spPr>
        <p:txBody>
          <a:bodyPr/>
          <a:lstStyle/>
          <a:p>
            <a:r>
              <a:rPr lang="th-TH" sz="4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คำถามทิ้งท้าย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668959" y="1864396"/>
            <a:ext cx="10966450" cy="2489200"/>
          </a:xfrm>
        </p:spPr>
        <p:txBody>
          <a:bodyPr/>
          <a:lstStyle/>
          <a:p>
            <a:pPr marL="0" indent="0" algn="ctr">
              <a:buNone/>
            </a:pPr>
            <a:r>
              <a:rPr lang="th-TH" sz="4400" b="1" dirty="0">
                <a:solidFill>
                  <a:srgbClr val="FFC124"/>
                </a:solidFill>
                <a:latin typeface="Sukhumvit Set" charset="-34"/>
                <a:ea typeface="Sukhumvit Set" charset="-34"/>
                <a:cs typeface="Sukhumvit Set" charset="-34"/>
              </a:rPr>
              <a:t>“จะถ่ายถอดชื่อที่อยู่และชื่อสถานที่ภาษาไทยเป็นอังกฤษอย่างไร</a:t>
            </a:r>
          </a:p>
          <a:p>
            <a:pPr marL="0" indent="0" algn="ctr">
              <a:buNone/>
            </a:pPr>
            <a:r>
              <a:rPr lang="th-TH" sz="4400" b="1" dirty="0">
                <a:solidFill>
                  <a:srgbClr val="FFC124"/>
                </a:solidFill>
                <a:latin typeface="Sukhumvit Set" charset="-34"/>
                <a:ea typeface="Sukhumvit Set" charset="-34"/>
                <a:cs typeface="Sukhumvit Set" charset="-34"/>
              </a:rPr>
              <a:t>เพื่อให้เป็นแบบเดียวกัน”</a:t>
            </a:r>
          </a:p>
          <a:p>
            <a:pPr marL="0" indent="0" algn="ctr">
              <a:buNone/>
            </a:pPr>
            <a:endParaRPr lang="th-TH" sz="4400" b="1" dirty="0">
              <a:solidFill>
                <a:srgbClr val="FFC124"/>
              </a:solidFill>
              <a:latin typeface="Sukhumvit Set" charset="-34"/>
              <a:ea typeface="Sukhumvit Set" charset="-34"/>
              <a:cs typeface="Sukhumvit Set" charset="-34"/>
            </a:endParaRPr>
          </a:p>
          <a:p>
            <a:endParaRPr lang="th-TH" sz="3600" b="1" dirty="0">
              <a:solidFill>
                <a:srgbClr val="FFC124"/>
              </a:solidFill>
              <a:latin typeface="Sukhumvit Set" charset="-34"/>
              <a:ea typeface="Sukhumvit Set" charset="-34"/>
              <a:cs typeface="Sukhumvit Set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6" y="4353596"/>
            <a:ext cx="2362752" cy="25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93" y="4246390"/>
            <a:ext cx="2542032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8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69130" y="447790"/>
            <a:ext cx="5562680" cy="2416286"/>
            <a:chOff x="2500560" y="984164"/>
            <a:chExt cx="4195011" cy="1822207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719136" y="1171852"/>
              <a:ext cx="3757863" cy="7692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  <a:cs typeface="+mj-cs"/>
                </a:defRPr>
              </a:lvl1pPr>
              <a:lvl2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2pPr>
              <a:lvl3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3pPr>
              <a:lvl4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4pPr>
              <a:lvl5pPr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Calibri" charset="0"/>
                  <a:ea typeface="MS PGothic" panose="020B0600070205080204" pitchFamily="34" charset="-128"/>
                  <a:cs typeface="Arial Unicode MS" charset="0"/>
                </a:defRPr>
              </a:lvl5pPr>
              <a:lvl6pPr marL="25146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6pPr>
              <a:lvl7pPr marL="29718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7pPr>
              <a:lvl8pPr marL="34290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8pPr>
              <a:lvl9pPr marL="3886200" indent="-228600" algn="l" defTabSz="457200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/>
              <a:r>
                <a:rPr lang="en-US" sz="6600" kern="0" dirty="0">
                  <a:solidFill>
                    <a:schemeClr val="bg1"/>
                  </a:solidFill>
                  <a:latin typeface="Sukhumvit Set Semi" charset="-34"/>
                  <a:ea typeface="Sukhumvit Set Semi" charset="-34"/>
                  <a:cs typeface="Sukhumvit Set Semi" charset="-34"/>
                </a:rPr>
                <a:t>THANK YOU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784" y="2336318"/>
              <a:ext cx="920103" cy="47005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2500560" y="984164"/>
              <a:ext cx="4195011" cy="1144617"/>
            </a:xfrm>
            <a:prstGeom prst="rect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 t="10051" r="44936" b="58171"/>
          <a:stretch/>
        </p:blipFill>
        <p:spPr>
          <a:xfrm>
            <a:off x="706885" y="384574"/>
            <a:ext cx="1287559" cy="2477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1" t="-2141" r="15780" b="89144"/>
          <a:stretch/>
        </p:blipFill>
        <p:spPr>
          <a:xfrm>
            <a:off x="8670163" y="811569"/>
            <a:ext cx="2913300" cy="1065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0"/>
          <a:stretch/>
        </p:blipFill>
        <p:spPr>
          <a:xfrm>
            <a:off x="527843" y="2254223"/>
            <a:ext cx="10609366" cy="4619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401">
            <a:off x="2450276" y="1627890"/>
            <a:ext cx="671504" cy="1849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81" y="3400975"/>
            <a:ext cx="880771" cy="16865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45" y="1467324"/>
            <a:ext cx="1465614" cy="8193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88" y="423562"/>
            <a:ext cx="817767" cy="4663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071" y="1623514"/>
            <a:ext cx="1343813" cy="75126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18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1582400" cy="1139825"/>
          </a:xfrm>
        </p:spPr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แนวทางการถ่ายถอดชื่อที่อยู่</a:t>
            </a:r>
            <a:r>
              <a:rPr lang="th-TH" sz="4000" dirty="0" smtClean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ภาษาไทยเป็น</a:t>
            </a:r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ภาษาอังกฤษ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604963"/>
            <a:ext cx="10966451" cy="445790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การทับศัพท์ </a:t>
            </a:r>
          </a:p>
          <a:p>
            <a:pPr lvl="1"/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ไทย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-&gt;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อังกฤษ	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(Romanization</a:t>
            </a:r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)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เช่น ลาดพร้าว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Lat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Phrao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สุวรรณภูมิ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Suvarnabhumi</a:t>
            </a:r>
            <a:endParaRPr lang="th-TH" sz="16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2"/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พระราชนิยม</a:t>
            </a:r>
          </a:p>
          <a:p>
            <a:pPr lvl="2"/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สำนักงานราชบัณฑิต</a:t>
            </a:r>
            <a:r>
              <a:rPr lang="th-TH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ยส</a:t>
            </a:r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ภา</a:t>
            </a:r>
            <a:endParaRPr lang="en-US" sz="16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อังกฤษ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-&gt;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ไทย	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(Transliteration)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เช่น เดอะมอลล์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The Mall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, 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เซ็นทรัล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Central</a:t>
            </a:r>
          </a:p>
          <a:p>
            <a:pPr lvl="2"/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สำนักงานราชบัณฑิต</a:t>
            </a:r>
            <a:r>
              <a:rPr lang="th-TH" sz="16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ยส</a:t>
            </a:r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ภา</a:t>
            </a:r>
            <a:endParaRPr lang="en-US" sz="16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 </a:t>
            </a:r>
          </a:p>
          <a:p>
            <a:pPr lvl="1"/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ไทย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-&gt;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อังกฤษ เช่น 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กระทรวงศึกษาธิการ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Ministry of Education</a:t>
            </a:r>
            <a:r>
              <a:rPr lang="th-TH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ถนน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วิทยุ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Wireless </a:t>
            </a:r>
            <a:r>
              <a:rPr lang="en-US" sz="16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Road</a:t>
            </a:r>
            <a: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/>
            </a:r>
            <a:br>
              <a:rPr lang="en-US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18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อนุสาวรีย์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ชัยสมรภูมิ	</a:t>
            </a:r>
            <a:r>
              <a:rPr lang="en-US" sz="1600" dirty="0">
                <a:latin typeface="Sukhumvit Set" panose="02000506000000020004" pitchFamily="2" charset="-34"/>
                <a:cs typeface="Sukhumvit Set" panose="02000506000000020004" pitchFamily="2" charset="-34"/>
              </a:rPr>
              <a:t>Victory Monument</a:t>
            </a:r>
          </a:p>
          <a:p>
            <a:pPr lvl="1"/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อังกฤษ</a:t>
            </a:r>
            <a:r>
              <a:rPr lang="en-US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-&gt;</a:t>
            </a:r>
            <a:r>
              <a:rPr lang="th-TH" sz="1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ไทย</a:t>
            </a:r>
            <a:endParaRPr lang="en-US" sz="1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endParaRPr lang="en-US" sz="1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72192-FC12-4720-834A-ECC0B7C704C5}" type="slidenum">
              <a:rPr lang="th-TH" sz="105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4</a:t>
            </a:fld>
            <a:endParaRPr lang="th-TH" sz="105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3385476"/>
            <a:ext cx="3399183" cy="34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วิธีการถ่ายถอดชื่อที่อยู่และชื่อสถานที่ภาษาไทยเป็นภาษาอังกฤษ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1.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การถ่ายถอดรูปเขียนแบบพระราชนิยมเพื่อแสดงที่มาของคำ พบในชื่อ ราชทินนาม และนามสกุลพระราชทาน </a:t>
            </a:r>
          </a:p>
          <a:p>
            <a:pPr marL="0" indent="0">
              <a:buNone/>
            </a:pP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2.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การถ่ายถอดเสียงตามประกาศของสำนักงานราชบัณฑิต</a:t>
            </a:r>
            <a:r>
              <a:rPr lang="th-TH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ยส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ภา เพื่อแสดงเสียงอ่าน พบในคำไทยทั่วไป</a:t>
            </a:r>
          </a:p>
          <a:p>
            <a:pPr marL="0" indent="0">
              <a:buNone/>
            </a:pP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3.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การทับศัพท์ พบในคำที่มาจากภาษาต่างประเทศ</a:t>
            </a:r>
          </a:p>
          <a:p>
            <a:pPr marL="0" indent="0">
              <a:buNone/>
            </a:pP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4.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การแปล </a:t>
            </a:r>
          </a:p>
          <a:p>
            <a:pPr marL="0" indent="0">
              <a:buNone/>
            </a:pP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5.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การใช้ตามความนิยม</a:t>
            </a:r>
          </a:p>
          <a:p>
            <a:endParaRPr lang="th-TH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/>
            <a:endParaRPr lang="th-TH" sz="1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7849"/>
            <a:ext cx="9799983" cy="28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4874" y="389731"/>
            <a:ext cx="10515600" cy="1325563"/>
          </a:xfrm>
        </p:spPr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ea typeface="Sukhumvit Set Medium" charset="-34"/>
                <a:cs typeface="Sukhumvit Set" panose="02000506000000020004" pitchFamily="2" charset="-34"/>
              </a:rPr>
              <a:t>ตัวอย่างการถ่ายถอดชื่อที่อยู่และชื่อสถานที่ภาษาไทยเป็นภาษาอังกฤษ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	</a:t>
            </a:r>
          </a:p>
          <a:p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5020"/>
              </p:ext>
            </p:extLst>
          </p:nvPr>
        </p:nvGraphicFramePr>
        <p:xfrm>
          <a:off x="564874" y="1825625"/>
          <a:ext cx="112428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26">
                  <a:extLst>
                    <a:ext uri="{9D8B030D-6E8A-4147-A177-3AD203B41FA5}">
                      <a16:colId xmlns:a16="http://schemas.microsoft.com/office/drawing/2014/main" xmlns="" val="3888576260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xmlns="" val="421893827"/>
                    </a:ext>
                  </a:extLst>
                </a:gridCol>
                <a:gridCol w="3246782">
                  <a:extLst>
                    <a:ext uri="{9D8B030D-6E8A-4147-A177-3AD203B41FA5}">
                      <a16:colId xmlns:a16="http://schemas.microsoft.com/office/drawing/2014/main" xmlns="" val="879352067"/>
                    </a:ext>
                  </a:extLst>
                </a:gridCol>
                <a:gridCol w="4916556">
                  <a:extLst>
                    <a:ext uri="{9D8B030D-6E8A-4147-A177-3AD203B41FA5}">
                      <a16:colId xmlns:a16="http://schemas.microsoft.com/office/drawing/2014/main" xmlns="" val="1325805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ตัวอย่าง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ภาษาไทย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ภาษาอังกฤษ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รูปแบบของการถ่ายถอด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79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1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อำเภออุบลรัตน์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Amphoe</a:t>
                      </a:r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</a:t>
                      </a:r>
                      <a:r>
                        <a:rPr lang="en-US" sz="1400" dirty="0" err="1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Ubolratana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ถ่ายถอดด้วยเสียง.</a:t>
                      </a:r>
                      <a:r>
                        <a:rPr lang="th-TH" sz="1800" baseline="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ถ่ายถอดจากรูปคำ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010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2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ศรีม</a:t>
                      </a:r>
                      <a:r>
                        <a:rPr lang="th-TH" sz="1800" dirty="0" err="1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โหสถ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Sri </a:t>
                      </a:r>
                      <a:r>
                        <a:rPr lang="en-US" sz="1400" dirty="0" err="1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maho</a:t>
                      </a:r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sot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ถ่ายถอดด้วยเสียง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02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3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โรงเรียนบ้านทุ่งมณี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BAN THUNG MANI SCHOOL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ถ่ายถอดด้วยเสียง,</a:t>
                      </a:r>
                      <a:r>
                        <a:rPr lang="th-TH" sz="1800" baseline="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แปล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45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4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กรุงเทพปากช่อง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	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Bangkok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Pakchong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 Hospital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ใช้ตามความนิยม,</a:t>
                      </a:r>
                      <a:r>
                        <a:rPr lang="th-TH" sz="1800" baseline="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 ถ่ายถอดด้วยเสียง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301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5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เซ็นทรัลเยนเนอร</a:t>
                      </a:r>
                      <a:r>
                        <a:rPr lang="th-TH" sz="1800" kern="1200" dirty="0" err="1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ัล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Central General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ใช้คำเดิมจากภาษาอังกฤษ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42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6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เทียร</a:t>
                      </a:r>
                      <a:r>
                        <a:rPr lang="th-TH" sz="1800" kern="1200" dirty="0" err="1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่า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	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THIARA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ใช้ภาษาอังกฤษที่ไม่ตรงกับภาษาต้นทาง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5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7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ซำสูง	</a:t>
                      </a:r>
                      <a:endParaRPr lang="th-TH" sz="18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ukhumvit Set" panose="02000506000000020004" pitchFamily="2" charset="-34"/>
                          <a:ea typeface="+mn-ea"/>
                          <a:cs typeface="Sukhumvit Set" panose="02000506000000020004" pitchFamily="2" charset="-34"/>
                        </a:rPr>
                        <a:t>Some Sung</a:t>
                      </a:r>
                      <a:endParaRPr lang="th-TH" sz="1400" dirty="0">
                        <a:latin typeface="Sukhumvit Set" panose="02000506000000020004" pitchFamily="2" charset="-34"/>
                        <a:cs typeface="Sukhumvit Set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Sukhumvit Set" panose="02000506000000020004" pitchFamily="2" charset="-34"/>
                          <a:cs typeface="Sukhumvit Set" panose="02000506000000020004" pitchFamily="2" charset="-34"/>
                        </a:rPr>
                        <a:t>เลียนแบบเสียงคำภาษาอังกฤษที่พ้องกับคำไทย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46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2678389"/>
            <a:ext cx="10966451" cy="4521200"/>
          </a:xfrm>
        </p:spPr>
        <p:txBody>
          <a:bodyPr>
            <a:normAutofit/>
          </a:bodyPr>
          <a:lstStyle/>
          <a:p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1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ถ่ายถอดรูปคำในนามสกุลพระราชทาน (มีกฎ)</a:t>
            </a: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ถ่ายถอดคำภาษาไทยเป็นภาษาอังกฤษโดยรักษารูปสะกดตามรากศัพท์จากภาษาบาลีสันสกฤตซึ่งจะใช้ในนามสกุลพระราชทานตามแนวพระราชนิยมของพระบาทสมเด็จพระมงก</a:t>
            </a:r>
            <a:r>
              <a:rPr lang="th-TH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ุฏเ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กล้าเจ้าอยู่หัว เช่น กงกะนันทน์ 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Kankanandana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C124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2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ถ่ายถอดรูปคำ (ไม่มีกฎ)</a:t>
            </a: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เป็นการเลียนแบบถ่ายถอดคำภาษาไทยเป็นภาษาอังกฤษโดยรักษารูปสะกดตามความเข้าใจของผู้ถ่ายถอด ไม่ใช่นามสกุลพระราชทานโดยตรง เช่น อุบล 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Ubol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u="sng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อนันต์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พัฒนา </a:t>
            </a:r>
            <a:r>
              <a:rPr lang="en-US" sz="2000" u="sng" dirty="0" err="1" smtClean="0">
                <a:latin typeface="Sukhumvit Set" panose="02000506000000020004" pitchFamily="2" charset="-34"/>
                <a:cs typeface="Sukhumvit Set" panose="02000506000000020004" pitchFamily="2" charset="-34"/>
              </a:rPr>
              <a:t>Anant</a:t>
            </a:r>
            <a:r>
              <a:rPr lang="en-US" sz="2000" dirty="0" err="1" smtClean="0">
                <a:latin typeface="Sukhumvit Set" panose="02000506000000020004" pitchFamily="2" charset="-34"/>
                <a:cs typeface="Sukhumvit Set" panose="02000506000000020004" pitchFamily="2" charset="-34"/>
              </a:rPr>
              <a:t>pattana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872">
            <a:off x="8530749" y="1485889"/>
            <a:ext cx="3750365" cy="2052439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รูปแบบของการถ่ายถอดชื่อที่อยู่และชื่อสถานที่</a:t>
            </a:r>
            <a:b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ภาษาไทยเป็นภาษาอังกฤษที่พบในปัจจุบัน </a:t>
            </a:r>
          </a:p>
        </p:txBody>
      </p:sp>
    </p:spTree>
    <p:extLst>
      <p:ext uri="{BB962C8B-B14F-4D97-AF65-F5344CB8AC3E}">
        <p14:creationId xmlns:p14="http://schemas.microsoft.com/office/powerpoint/2010/main" val="426679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9" y="1833563"/>
            <a:ext cx="10966451" cy="4521200"/>
          </a:xfrm>
        </p:spPr>
        <p:txBody>
          <a:bodyPr/>
          <a:lstStyle/>
          <a:p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3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ทับศัพท์แบบอ้างอิงต้นฉบับ</a:t>
            </a:r>
            <a:r>
              <a:rPr lang="en-US" sz="2400" dirty="0">
                <a:latin typeface="Sukhumvit Set" panose="02000506000000020004" pitchFamily="2" charset="-34"/>
                <a:cs typeface="Sukhumvit Set" panose="02000506000000020004" pitchFamily="2" charset="-34"/>
              </a:rPr>
              <a:t>	</a:t>
            </a: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คำภาษาไทยที่ทับศัพท์ภาษาอังกฤษ และใช้คำภาษาอังกฤษต้นทาง เช่น เซ็นทรัล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Central </a:t>
            </a:r>
          </a:p>
          <a:p>
            <a:endParaRPr lang="en-US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4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ทับศัพท์แบบไม่อ้างอิงต้นฉบับ </a:t>
            </a: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คำภาษาไทยที่ทับศัพท์ภาษาอังกฤษแต่</a:t>
            </a:r>
            <a:r>
              <a:rPr lang="th-TH" sz="2000" dirty="0" smtClean="0"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เป็นอักษรโรมันจากเสียงภาษาไทยอีกทอดหนึ่ง เช่น  เทียร่า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THIARA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แทนการใช้คำต้นทางในภาษาอังกฤษ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Tierra </a:t>
            </a:r>
          </a:p>
          <a:p>
            <a:pPr marL="0" indent="0">
              <a:buNone/>
            </a:pPr>
            <a:endParaRPr lang="th-TH" sz="24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479612" y="273050"/>
            <a:ext cx="1096645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2pPr>
            <a:lvl3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3pPr>
            <a:lvl4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4pPr>
            <a:lvl5pPr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Arial Unicode MS" charset="0"/>
              </a:defRPr>
            </a:lvl5pPr>
            <a:lvl6pPr marL="25146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6pPr>
            <a:lvl7pPr marL="29718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7pPr>
            <a:lvl8pPr marL="34290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8pPr>
            <a:lvl9pPr marL="3886200" indent="-228600" algn="l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th-TH" sz="4000" kern="0" dirty="0" smtClean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รูปแบบของการถ่ายถอดชื่อที่อยู่และชื่อสถานที่</a:t>
            </a:r>
            <a:br>
              <a:rPr lang="th-TH" sz="4000" kern="0" dirty="0" smtClean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000" kern="0" dirty="0" smtClean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ภาษาไทยเป็นภาษาอังกฤษที่พบในปัจจุบัน (ต่อ)</a:t>
            </a:r>
            <a:endParaRPr lang="th-TH" sz="4000" kern="0" dirty="0">
              <a:solidFill>
                <a:srgbClr val="695033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รูปแบบของการถ่ายถอดชื่อที่อยู่และชื่อสถานที่</a:t>
            </a:r>
            <a:b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000" dirty="0">
                <a:solidFill>
                  <a:srgbClr val="695033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ภาษาไทยเป็นภาษาอังกฤษที่พบในปัจจุบัน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5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ถ่ายถอดเสียงมีกฎ	</a:t>
            </a: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ถ่ายถอดคำภาษาไทยเป็นภาษาอังกฤษตามหลักเกณฑ์ในประกาศสำนักนายกรัฐมนตรีและประกาศราชบัณฑิตยสถาน เรื่อง การเขียนชื่อจังหวัด เขต อำเภอ และกิ่งอำเภอ และ เรื่อง หลักเกณฑ์การถอดอักษรไทยเป็นอักษรโรมันแบบถ่ายเสียง เช่น อำเภอ 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Amphoe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เขต 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Khet</a:t>
            </a:r>
            <a:endParaRPr lang="en-US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endParaRPr lang="th-TH" sz="20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รูปแบบที่ </a:t>
            </a:r>
            <a:r>
              <a:rPr lang="en-US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6 </a:t>
            </a:r>
            <a:r>
              <a:rPr lang="th-TH" sz="2400" b="1" dirty="0">
                <a:solidFill>
                  <a:srgbClr val="FFC124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ถ่ายถอดเสียงไม่มีกฎ</a:t>
            </a:r>
          </a:p>
          <a:p>
            <a:pPr marL="457200" lvl="1" indent="0">
              <a:buNone/>
            </a:pP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เป็นการถ่ายถอดคำภาษาไทยเป็นภาษาอังกฤษโดยการถ่ายถอดเสียงแต่</a:t>
            </a:r>
            <a:r>
              <a:rPr lang="th-TH" sz="2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ไม่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เป็นไปตามประกาศสำนักนายกรัฐมนตรีและประกาศราชบัณฑิตยสถานฯ ซึ่งอาจเป็นเรื่องการแบ่งวรรคภายในคำ การใช้อักขระพิมพ์เล็กเมื่อขึ้นคำใหม่ เป็นต้น ตัวอย่างเช่น ปากช่อง </a:t>
            </a:r>
            <a:r>
              <a:rPr lang="en-US" sz="2000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Pakchong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แต่ ประกาศสำนักนายกรัฐมนตรีฯ ถ่ายถอดเป็น </a:t>
            </a:r>
            <a:r>
              <a:rPr 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Pak </a:t>
            </a:r>
            <a:r>
              <a:rPr lang="en-US" sz="2000" dirty="0" err="1" smtClean="0">
                <a:latin typeface="Sukhumvit Set" panose="02000506000000020004" pitchFamily="2" charset="-34"/>
                <a:cs typeface="Sukhumvit Set" panose="02000506000000020004" pitchFamily="2" charset="-34"/>
              </a:rPr>
              <a:t>chong</a:t>
            </a:r>
            <a:endParaRPr lang="en-US" sz="2000" dirty="0"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8488201"/>
      </p:ext>
    </p:extLst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17982</TotalTime>
  <Words>1501</Words>
  <Application>Microsoft Office PowerPoint</Application>
  <PresentationFormat>Widescreen</PresentationFormat>
  <Paragraphs>363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 Unicode MS</vt:lpstr>
      <vt:lpstr>ＭＳ Ｐゴシック</vt:lpstr>
      <vt:lpstr>ＭＳ Ｐゴシック</vt:lpstr>
      <vt:lpstr>Arial</vt:lpstr>
      <vt:lpstr>Calibri</vt:lpstr>
      <vt:lpstr>Cordia New</vt:lpstr>
      <vt:lpstr>Sukhumvit Set</vt:lpstr>
      <vt:lpstr>Sukhumvit Set Medium</vt:lpstr>
      <vt:lpstr>Sukhumvit Set Semi</vt:lpstr>
      <vt:lpstr>Times New Roman</vt:lpstr>
      <vt:lpstr>111</vt:lpstr>
      <vt:lpstr>1_Office Theme</vt:lpstr>
      <vt:lpstr>2_Office Theme</vt:lpstr>
      <vt:lpstr>3_Office Theme</vt:lpstr>
      <vt:lpstr>4_Office Theme</vt:lpstr>
      <vt:lpstr>PowerPoint Presentation</vt:lpstr>
      <vt:lpstr>ขอบเขตเนื้อหา</vt:lpstr>
      <vt:lpstr>โครงสร้างชื่อที่อยู่และชื่อสถานที่</vt:lpstr>
      <vt:lpstr>แนวทางการถ่ายถอดชื่อที่อยู่ภาษาไทยเป็นภาษาอังกฤษ</vt:lpstr>
      <vt:lpstr>วิธีการถ่ายถอดชื่อที่อยู่และชื่อสถานที่ภาษาไทยเป็นภาษาอังกฤษ</vt:lpstr>
      <vt:lpstr>ตัวอย่างการถ่ายถอดชื่อที่อยู่และชื่อสถานที่ภาษาไทยเป็นภาษาอังกฤษ</vt:lpstr>
      <vt:lpstr>รูปแบบของการถ่ายถอดชื่อที่อยู่และชื่อสถานที่ ภาษาไทยเป็นภาษาอังกฤษที่พบในปัจจุบัน </vt:lpstr>
      <vt:lpstr>PowerPoint Presentation</vt:lpstr>
      <vt:lpstr>รูปแบบของการถ่ายถอดชื่อที่อยู่และชื่อสถานที่ ภาษาไทยเป็นภาษาอังกฤษที่พบในปัจจุบัน (ต่อ)</vt:lpstr>
      <vt:lpstr>รูปแบบของการถ่ายถอดชื่อที่อยู่และชื่อสถานที่ ภาษาไทยเป็นภาษาอังกฤษที่พบในปัจจุบัน (ต่อ)</vt:lpstr>
      <vt:lpstr>รูปแบบของการถ่ายถอดชื่อที่อยู่และชื่อสถานที่ ภาษาไทยเป็นภาษาอังกฤษที่พบในปัจจุบัน (ต่อ)</vt:lpstr>
      <vt:lpstr>การวิเคราะห์การใช้ชื่อที่อยู่ภาษาไทยเป็นภาษาอังกฤษ</vt:lpstr>
      <vt:lpstr>การกระจายของการใช้รูปแบบการถ่ายถอดชื่อที่อยู่และชื่อสถานที่ภาษาไทยเป็นภาษาอังกฤษ</vt:lpstr>
      <vt:lpstr>PowerPoint Presentation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แผนภูมิแสดงการกระจายของการใช้รูปแบบการถ่ายถอด ชื่อที่อยู่และชื่อสถานที่ภาษาไทยเป็นภาษาอังกฤษ</vt:lpstr>
      <vt:lpstr>ภาพรวมการใช้รูปแบบการถ่ายถอด ชื่อที่อยู่และชื่อสถานที่ภาษาไทยเป็นภาษาอังกฤษ</vt:lpstr>
      <vt:lpstr>สรุป</vt:lpstr>
      <vt:lpstr>สรุป(ต่อ)</vt:lpstr>
      <vt:lpstr>สรุป(ต่อ)</vt:lpstr>
      <vt:lpstr>คำถามทิ้งท้าย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รูปแบบการถ่ายถอดชื่อที่อยู่และชื่อสถานที่ภาษาไทยเป็นภาษาอังกฤษที่ใช้ในปัจจุบัน</dc:title>
  <dc:creator>monthika</dc:creator>
  <cp:lastModifiedBy>Sombat Chaninngam</cp:lastModifiedBy>
  <cp:revision>128</cp:revision>
  <dcterms:created xsi:type="dcterms:W3CDTF">2016-05-03T06:39:28Z</dcterms:created>
  <dcterms:modified xsi:type="dcterms:W3CDTF">2016-05-23T10:41:10Z</dcterms:modified>
</cp:coreProperties>
</file>