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325" r:id="rId3"/>
    <p:sldId id="324" r:id="rId4"/>
    <p:sldId id="326" r:id="rId5"/>
    <p:sldId id="323" r:id="rId6"/>
    <p:sldId id="320" r:id="rId7"/>
    <p:sldId id="322" r:id="rId8"/>
    <p:sldId id="321" r:id="rId9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3324" autoAdjust="0"/>
  </p:normalViewPr>
  <p:slideViewPr>
    <p:cSldViewPr>
      <p:cViewPr varScale="1">
        <p:scale>
          <a:sx n="82" d="100"/>
          <a:sy n="82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C3817-970D-47F0-B4C2-10B0EEBE8EF4}" type="datetimeFigureOut">
              <a:rPr lang="th-TH" smtClean="0"/>
              <a:t>24/05/59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0FF9-E6D8-43E5-8064-4935CEC26B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72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C9315A-E75D-40BE-AFDB-9782ECA857C5}" type="datetime1">
              <a:rPr lang="en-US" smtClean="0">
                <a:solidFill>
                  <a:prstClr val="black"/>
                </a:solidFill>
              </a:rPr>
              <a:pPr/>
              <a:t>5/24/2016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20120426-standard meeting v.08.pptx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322-6AB3-415C-870E-6DD50976BA8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1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C9315A-E75D-40BE-AFDB-9782ECA857C5}" type="datetime1">
              <a:rPr lang="en-US" smtClean="0">
                <a:solidFill>
                  <a:prstClr val="black"/>
                </a:solidFill>
              </a:rPr>
              <a:pPr/>
              <a:t>5/24/2016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20120426-standard meeting v.08.pptx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EC322-6AB3-415C-870E-6DD50976BA8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2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4838702"/>
            <a:ext cx="9144000" cy="133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7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467544" y="251724"/>
            <a:ext cx="8208912" cy="1020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316913" y="6165854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9pPr>
          </a:lstStyle>
          <a:p>
            <a:pPr algn="r">
              <a:defRPr/>
            </a:pPr>
            <a:fld id="{DB8D4CBF-6703-4118-B08E-71F8DFEA41A0}" type="slidenum">
              <a:rPr lang="th-TH" sz="2400" smtClean="0">
                <a:solidFill>
                  <a:prstClr val="black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pPr algn="r">
                <a:defRPr/>
              </a:pPr>
              <a:t>‹#›</a:t>
            </a:fld>
            <a:endParaRPr lang="th-TH" sz="2400" dirty="0" smtClean="0">
              <a:solidFill>
                <a:prstClr val="black"/>
              </a:solidFill>
              <a:latin typeface="TH SarabunPSK" pitchFamily="34" charset="-34"/>
              <a:ea typeface="ＭＳ Ｐゴシック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09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467544" y="251724"/>
            <a:ext cx="8208912" cy="1020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316913" y="6165854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9pPr>
          </a:lstStyle>
          <a:p>
            <a:pPr algn="r">
              <a:defRPr/>
            </a:pPr>
            <a:fld id="{DB8D4CBF-6703-4118-B08E-71F8DFEA41A0}" type="slidenum">
              <a:rPr lang="th-TH" sz="2400" smtClean="0">
                <a:solidFill>
                  <a:prstClr val="black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pPr algn="r">
                <a:defRPr/>
              </a:pPr>
              <a:t>‹#›</a:t>
            </a:fld>
            <a:endParaRPr lang="th-TH" sz="2400" dirty="0" smtClean="0">
              <a:solidFill>
                <a:prstClr val="black"/>
              </a:solidFill>
              <a:latin typeface="TH SarabunPSK" pitchFamily="34" charset="-34"/>
              <a:ea typeface="ＭＳ Ｐゴシック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079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467544" y="251724"/>
            <a:ext cx="8208912" cy="1020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316913" y="6165854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9pPr>
          </a:lstStyle>
          <a:p>
            <a:pPr algn="r">
              <a:defRPr/>
            </a:pPr>
            <a:fld id="{DB8D4CBF-6703-4118-B08E-71F8DFEA41A0}" type="slidenum">
              <a:rPr lang="th-TH" sz="2400" smtClean="0">
                <a:solidFill>
                  <a:prstClr val="black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pPr algn="r">
                <a:defRPr/>
              </a:pPr>
              <a:t>‹#›</a:t>
            </a:fld>
            <a:endParaRPr lang="th-TH" sz="2400" dirty="0" smtClean="0">
              <a:solidFill>
                <a:prstClr val="black"/>
              </a:solidFill>
              <a:latin typeface="TH SarabunPSK" pitchFamily="34" charset="-34"/>
              <a:ea typeface="ＭＳ Ｐゴシック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598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D58F-8CA5-419F-99E8-10C60DF9290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24/05/59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6B4DF-AEA2-46F9-B1AC-A8774821272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6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316913" y="6165852"/>
            <a:ext cx="64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defRPr>
            </a:lvl9pPr>
          </a:lstStyle>
          <a:p>
            <a:pPr algn="r">
              <a:defRPr/>
            </a:pPr>
            <a:fld id="{DB8D4CBF-6703-4118-B08E-71F8DFEA41A0}" type="slidenum">
              <a:rPr lang="th-TH" sz="2400" smtClean="0">
                <a:solidFill>
                  <a:prstClr val="black"/>
                </a:solidFill>
                <a:latin typeface="TH SarabunPSK" pitchFamily="34" charset="-34"/>
                <a:ea typeface="ＭＳ Ｐゴシック" charset="0"/>
                <a:cs typeface="TH SarabunPSK" pitchFamily="34" charset="-34"/>
              </a:rPr>
              <a:pPr algn="r">
                <a:defRPr/>
              </a:pPr>
              <a:t>‹#›</a:t>
            </a:fld>
            <a:endParaRPr lang="th-TH" sz="2400" smtClean="0">
              <a:solidFill>
                <a:prstClr val="black"/>
              </a:solidFill>
              <a:latin typeface="TH SarabunPSK" pitchFamily="34" charset="-34"/>
              <a:ea typeface="ＭＳ Ｐゴシック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2791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19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1600200" cy="365125"/>
          </a:xfrm>
        </p:spPr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42813"/>
            <a:ext cx="914400" cy="4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9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9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78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8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1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29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9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1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2"/>
            <a:ext cx="2343150" cy="11595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4267200"/>
            <a:ext cx="838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8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5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6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7543800" y="6507679"/>
            <a:ext cx="1600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A76BA5-9405-4B3E-A934-AA3009595835}" type="slidenum">
              <a:rPr lang="en-US" sz="1400" smtClean="0">
                <a:solidFill>
                  <a:prstClr val="black"/>
                </a:solidFill>
              </a:rPr>
              <a:pPr algn="r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A30C-EFE1-4579-ABE4-AA2FF73430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D730E-5C22-4302-A758-79C1E199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http://www.mfa.go.th/main/en/information/" TargetMode="Externa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mfa.go.th/main/en/information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6BA5-9405-4B3E-A934-AA3009595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eStandardDay-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" y="0"/>
            <a:ext cx="9138929" cy="68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504" y="188640"/>
            <a:ext cx="8856984" cy="90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ปัญหาของการสะกดชื่อภาษาอังกฤษสำคัญไฉน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7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9929"/>
            <a:ext cx="583264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ETDA as UN/LOCODE National Focal Point</a:t>
            </a:r>
            <a:endParaRPr lang="en-US" sz="105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798839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UN/LOCODE </a:t>
            </a:r>
            <a:r>
              <a:rPr lang="en-US" sz="1600" dirty="0" smtClean="0"/>
              <a:t>= United </a:t>
            </a:r>
            <a:r>
              <a:rPr lang="en-US" sz="1600" dirty="0"/>
              <a:t>Nations Code for Trade and Transport Locations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99832" y="2562293"/>
            <a:ext cx="55446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คณะกรรมการกำหนดรหัสสถานที่เพื่อการค้าและการขนส่ง (</a:t>
            </a:r>
            <a:r>
              <a:rPr lang="en-US" sz="2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UN/LOCODE)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25390" y="1338157"/>
            <a:ext cx="3121224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UN/LOCODE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National Focal Point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98" y="4005064"/>
            <a:ext cx="2520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คณะทำงานด้าน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การขนส่งทางน้ำ</a:t>
            </a:r>
            <a:endParaRPr lang="en-US" sz="20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12140" y="4014064"/>
            <a:ext cx="2520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คณะทำงานด้าน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การขนส่งทางอากาศ</a:t>
            </a:r>
            <a:endParaRPr lang="en-US" sz="20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28464" y="4005064"/>
            <a:ext cx="2520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คณะทำงานด้าน</a:t>
            </a:r>
          </a:p>
          <a:p>
            <a:pPr algn="ctr"/>
            <a:r>
              <a:rPr lang="th-TH" sz="20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การขนส่งทางบก</a:t>
            </a:r>
            <a:endParaRPr lang="en-US" sz="20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" name="Elbow Connector 3"/>
          <p:cNvCxnSpPr>
            <a:stCxn id="50" idx="2"/>
            <a:endCxn id="52" idx="0"/>
          </p:cNvCxnSpPr>
          <p:nvPr/>
        </p:nvCxnSpPr>
        <p:spPr>
          <a:xfrm rot="5400000">
            <a:off x="2911182" y="2344106"/>
            <a:ext cx="611774" cy="2710142"/>
          </a:xfrm>
          <a:prstGeom prst="bentConnector3">
            <a:avLst/>
          </a:prstGeom>
          <a:ln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50" idx="2"/>
            <a:endCxn id="55" idx="0"/>
          </p:cNvCxnSpPr>
          <p:nvPr/>
        </p:nvCxnSpPr>
        <p:spPr>
          <a:xfrm rot="16200000" flipH="1">
            <a:off x="5724415" y="2241015"/>
            <a:ext cx="611774" cy="2916324"/>
          </a:xfrm>
          <a:prstGeom prst="bentConnector3">
            <a:avLst>
              <a:gd name="adj1" fmla="val 50000"/>
            </a:avLst>
          </a:prstGeom>
          <a:ln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0" idx="2"/>
            <a:endCxn id="53" idx="0"/>
          </p:cNvCxnSpPr>
          <p:nvPr/>
        </p:nvCxnSpPr>
        <p:spPr>
          <a:xfrm>
            <a:off x="4572140" y="3393290"/>
            <a:ext cx="0" cy="620774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6074" y="5859269"/>
            <a:ext cx="8180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การกำหนดรหัสและชื่อสถานที่เป็นภาษาอังกฤษ จำเป็นต้องมีหลักเกณฑ์ที่เป็น</a:t>
            </a:r>
            <a:r>
              <a:rPr lang="th-TH" sz="2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</a:t>
            </a:r>
          </a:p>
          <a:p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ตัวอย่างเช่น สนามบินดอนเมือง</a:t>
            </a:r>
            <a:r>
              <a:rPr lang="en-US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(TH DMK)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 </a:t>
            </a:r>
            <a:r>
              <a:rPr lang="en-US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“Don </a:t>
            </a:r>
            <a:r>
              <a:rPr lang="en-US" sz="26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Mueang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2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“Don </a:t>
            </a:r>
            <a:r>
              <a:rPr lang="en-US" sz="2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Muang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0478" y="1338157"/>
            <a:ext cx="2195736" cy="830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UN/LOCODE 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Secretariat</a:t>
            </a:r>
            <a:endParaRPr lang="th-TH" sz="2400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0" name="Straight Arrow Connector 59"/>
          <p:cNvCxnSpPr>
            <a:stCxn id="51" idx="2"/>
            <a:endCxn id="50" idx="0"/>
          </p:cNvCxnSpPr>
          <p:nvPr/>
        </p:nvCxnSpPr>
        <p:spPr>
          <a:xfrm flipH="1">
            <a:off x="4572140" y="2169154"/>
            <a:ext cx="13862" cy="393139"/>
          </a:xfrm>
          <a:prstGeom prst="straightConnector1">
            <a:avLst/>
          </a:prstGeom>
          <a:ln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9" idx="3"/>
            <a:endCxn id="51" idx="1"/>
          </p:cNvCxnSpPr>
          <p:nvPr/>
        </p:nvCxnSpPr>
        <p:spPr>
          <a:xfrm>
            <a:off x="2546214" y="1753656"/>
            <a:ext cx="479176" cy="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72" y="1486530"/>
            <a:ext cx="834430" cy="41293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36" y="1482173"/>
            <a:ext cx="657424" cy="557748"/>
          </a:xfrm>
          <a:prstGeom prst="rect">
            <a:avLst/>
          </a:prstGeom>
        </p:spPr>
      </p:pic>
      <p:pic>
        <p:nvPicPr>
          <p:cNvPr id="1026" name="Picture 2" descr="C:\Users\supachok\Pictures\icons beauty\Pla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33" y="4826102"/>
            <a:ext cx="1368183" cy="7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pachok\Pictures\icons beauty\Boa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4746501"/>
            <a:ext cx="174307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upachok\Pictures\icons beauty\Tra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3" y="4731922"/>
            <a:ext cx="1261400" cy="10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75754" y="1004535"/>
            <a:ext cx="2216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กำหนดรหัสสถานที่เพื่อการค้าและการขนส่งอย่างเป็นมาตรฐาน</a:t>
            </a:r>
            <a:endParaRPr lang="en-US" sz="2400" dirty="0"/>
          </a:p>
        </p:txBody>
      </p:sp>
      <p:sp>
        <p:nvSpPr>
          <p:cNvPr id="5" name="Left Brace 4"/>
          <p:cNvSpPr/>
          <p:nvPr/>
        </p:nvSpPr>
        <p:spPr>
          <a:xfrm>
            <a:off x="6238212" y="990767"/>
            <a:ext cx="337004" cy="1178388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9929"/>
            <a:ext cx="676875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 ของ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r>
              <a:rPr lang="th-TH" sz="32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ชื่อสถานที่ไทยให้เป็นภาษาอังกฤษ</a:t>
            </a:r>
            <a:endParaRPr lang="en-US" sz="105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904" y="992143"/>
            <a:ext cx="2808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ผลกระทบกับคน</a:t>
            </a:r>
            <a:endParaRPr lang="en-US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6096" y="980728"/>
            <a:ext cx="280831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ผลกระทบกับคอมพิวเตอร์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764704"/>
            <a:ext cx="0" cy="6120000"/>
          </a:xfrm>
          <a:prstGeom prst="line">
            <a:avLst/>
          </a:prstGeom>
          <a:ln w="19050"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34" y="5486755"/>
            <a:ext cx="792088" cy="7920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50" y="5486755"/>
            <a:ext cx="792088" cy="7920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70731"/>
            <a:ext cx="1008112" cy="1008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5270731"/>
            <a:ext cx="1008112" cy="10081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3529" y="2803295"/>
            <a:ext cx="165618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ถ่ายถอดเสียง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55778" y="2803295"/>
            <a:ext cx="1656183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ถ่ายถอดเสียง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</a:t>
            </a:r>
          </a:p>
        </p:txBody>
      </p:sp>
      <p:sp>
        <p:nvSpPr>
          <p:cNvPr id="19" name="Oval 18"/>
          <p:cNvSpPr/>
          <p:nvPr/>
        </p:nvSpPr>
        <p:spPr>
          <a:xfrm>
            <a:off x="1642853" y="1844825"/>
            <a:ext cx="1249784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ชุมพร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Elbow Connector 23"/>
          <p:cNvCxnSpPr>
            <a:stCxn id="19" idx="2"/>
            <a:endCxn id="21" idx="0"/>
          </p:cNvCxnSpPr>
          <p:nvPr/>
        </p:nvCxnSpPr>
        <p:spPr>
          <a:xfrm rot="10800000" flipV="1">
            <a:off x="1151621" y="2108035"/>
            <a:ext cx="491232" cy="695259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9" idx="6"/>
            <a:endCxn id="22" idx="0"/>
          </p:cNvCxnSpPr>
          <p:nvPr/>
        </p:nvCxnSpPr>
        <p:spPr>
          <a:xfrm>
            <a:off x="2892637" y="2108036"/>
            <a:ext cx="491233" cy="695259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7507" y="3717033"/>
            <a:ext cx="1872206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Chumphon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555778" y="3717033"/>
            <a:ext cx="1872206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Chumporn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25" name="Straight Arrow Connector 1024"/>
          <p:cNvCxnSpPr>
            <a:endCxn id="29" idx="0"/>
          </p:cNvCxnSpPr>
          <p:nvPr/>
        </p:nvCxnSpPr>
        <p:spPr>
          <a:xfrm>
            <a:off x="1043608" y="3111071"/>
            <a:ext cx="2" cy="605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0"/>
          </p:cNvCxnSpPr>
          <p:nvPr/>
        </p:nvCxnSpPr>
        <p:spPr>
          <a:xfrm>
            <a:off x="3491881" y="3111071"/>
            <a:ext cx="0" cy="6059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932038" y="2803294"/>
            <a:ext cx="1656184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ถ่ายถอดเสียง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36296" y="2803295"/>
            <a:ext cx="1656184" cy="307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ถ่ายถอดเสียง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</a:t>
            </a:r>
          </a:p>
        </p:txBody>
      </p:sp>
      <p:sp>
        <p:nvSpPr>
          <p:cNvPr id="41" name="Oval 40"/>
          <p:cNvSpPr/>
          <p:nvPr/>
        </p:nvSpPr>
        <p:spPr>
          <a:xfrm>
            <a:off x="6228184" y="1844824"/>
            <a:ext cx="1249784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ชุมพร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2" name="Elbow Connector 41"/>
          <p:cNvCxnSpPr>
            <a:stCxn id="41" idx="2"/>
            <a:endCxn id="39" idx="0"/>
          </p:cNvCxnSpPr>
          <p:nvPr/>
        </p:nvCxnSpPr>
        <p:spPr>
          <a:xfrm rot="10800000" flipV="1">
            <a:off x="5760130" y="2108034"/>
            <a:ext cx="468054" cy="695259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1" idx="6"/>
            <a:endCxn id="40" idx="0"/>
          </p:cNvCxnSpPr>
          <p:nvPr/>
        </p:nvCxnSpPr>
        <p:spPr>
          <a:xfrm>
            <a:off x="7477968" y="2108035"/>
            <a:ext cx="586420" cy="695260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716016" y="3717032"/>
            <a:ext cx="1872206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Chumphon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46287" y="3717032"/>
            <a:ext cx="1872206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Chumporn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6" name="Straight Arrow Connector 45"/>
          <p:cNvCxnSpPr>
            <a:endCxn id="44" idx="0"/>
          </p:cNvCxnSpPr>
          <p:nvPr/>
        </p:nvCxnSpPr>
        <p:spPr>
          <a:xfrm>
            <a:off x="5652118" y="3111071"/>
            <a:ext cx="1" cy="60596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2"/>
            <a:endCxn id="45" idx="0"/>
          </p:cNvCxnSpPr>
          <p:nvPr/>
        </p:nvCxnSpPr>
        <p:spPr>
          <a:xfrm>
            <a:off x="8064388" y="3111071"/>
            <a:ext cx="18002" cy="60596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716016" y="4243455"/>
            <a:ext cx="1872206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TH</a:t>
            </a:r>
            <a:r>
              <a:rPr lang="en-US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CPH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164288" y="4243455"/>
            <a:ext cx="1872206" cy="52642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TH</a:t>
            </a:r>
            <a:r>
              <a:rPr lang="en-US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CPU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4" name="Straight Arrow Connector 53"/>
          <p:cNvCxnSpPr>
            <a:stCxn id="29" idx="4"/>
            <a:endCxn id="17" idx="0"/>
          </p:cNvCxnSpPr>
          <p:nvPr/>
        </p:nvCxnSpPr>
        <p:spPr>
          <a:xfrm flipH="1">
            <a:off x="1043608" y="4243455"/>
            <a:ext cx="2" cy="1027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0" idx="4"/>
            <a:endCxn id="20" idx="0"/>
          </p:cNvCxnSpPr>
          <p:nvPr/>
        </p:nvCxnSpPr>
        <p:spPr>
          <a:xfrm>
            <a:off x="3491881" y="4243455"/>
            <a:ext cx="0" cy="1027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4"/>
            <a:endCxn id="12" idx="0"/>
          </p:cNvCxnSpPr>
          <p:nvPr/>
        </p:nvCxnSpPr>
        <p:spPr>
          <a:xfrm flipH="1">
            <a:off x="5650078" y="4769877"/>
            <a:ext cx="2041" cy="716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4"/>
            <a:endCxn id="18" idx="0"/>
          </p:cNvCxnSpPr>
          <p:nvPr/>
        </p:nvCxnSpPr>
        <p:spPr>
          <a:xfrm flipH="1">
            <a:off x="8098994" y="4769877"/>
            <a:ext cx="1397" cy="716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44" name="Left-Right Arrow 1043"/>
          <p:cNvSpPr/>
          <p:nvPr/>
        </p:nvSpPr>
        <p:spPr>
          <a:xfrm>
            <a:off x="1403648" y="5592146"/>
            <a:ext cx="1656376" cy="39604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Left-Right Arrow 69"/>
          <p:cNvSpPr/>
          <p:nvPr/>
        </p:nvSpPr>
        <p:spPr>
          <a:xfrm>
            <a:off x="6156176" y="5625186"/>
            <a:ext cx="1464120" cy="39604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46" name="TextBox 1045"/>
          <p:cNvSpPr txBox="1"/>
          <p:nvPr/>
        </p:nvSpPr>
        <p:spPr>
          <a:xfrm>
            <a:off x="1187624" y="6093581"/>
            <a:ext cx="225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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เหมือนกัน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หากเดาถูก</a:t>
            </a:r>
            <a:r>
              <a:rPr lang="en-US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32498" y="4963535"/>
            <a:ext cx="167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แตกต่างกัน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28184" y="5040011"/>
            <a:ext cx="1679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แตกต่างกัน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47" name="TextBox 1046"/>
          <p:cNvSpPr txBox="1"/>
          <p:nvPr/>
        </p:nvSpPr>
        <p:spPr>
          <a:xfrm rot="20249943">
            <a:off x="423555" y="5162319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741949">
            <a:off x="3569557" y="5162318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5363444" y="559011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12360" y="559011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supachok\Desktop\icons beauty\Temp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01" y="4573736"/>
            <a:ext cx="881063" cy="6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pachok\Desktop\icons beauty\el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2" y="4617594"/>
            <a:ext cx="810267" cy="7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86" y="4310687"/>
            <a:ext cx="3374126" cy="24306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179929"/>
            <a:ext cx="633670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ชื่อสถานที่ไทยให้เป็นภาษาอังกฤษ</a:t>
            </a:r>
            <a:endParaRPr lang="en-US" sz="105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สถานฑูตต่างประเทศในไทย 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(ref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เว็บไซต์กระทรวงต่างประเทศ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http://www.mfa.go.th/main/en/information/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314" y="1628800"/>
            <a:ext cx="2880000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 smtClean="0"/>
              <a:t>BAHRAIN</a:t>
            </a:r>
          </a:p>
          <a:p>
            <a:pPr algn="ctr"/>
            <a:r>
              <a:rPr lang="en-US" sz="1300" dirty="0" smtClean="0"/>
              <a:t>The </a:t>
            </a:r>
            <a:r>
              <a:rPr lang="en-US" sz="1300" dirty="0"/>
              <a:t>Embassy of the Kingdom of Bahrain</a:t>
            </a:r>
            <a:endParaRPr lang="th-TH" sz="1300" dirty="0"/>
          </a:p>
        </p:txBody>
      </p:sp>
      <p:sp>
        <p:nvSpPr>
          <p:cNvPr id="11" name="Rectangle 10"/>
          <p:cNvSpPr/>
          <p:nvPr/>
        </p:nvSpPr>
        <p:spPr>
          <a:xfrm>
            <a:off x="263315" y="2132856"/>
            <a:ext cx="2880000" cy="6924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err="1"/>
              <a:t>Sathon</a:t>
            </a:r>
            <a:r>
              <a:rPr lang="en-US" sz="1300" dirty="0"/>
              <a:t> Nakhon Tower </a:t>
            </a:r>
            <a:r>
              <a:rPr lang="en-US" sz="1300" dirty="0" smtClean="0"/>
              <a:t>31st </a:t>
            </a:r>
            <a:r>
              <a:rPr lang="en-US" sz="1300" dirty="0"/>
              <a:t>Floor, </a:t>
            </a:r>
          </a:p>
          <a:p>
            <a:r>
              <a:rPr lang="en-US" sz="1300" dirty="0"/>
              <a:t>100/66-67, </a:t>
            </a:r>
            <a:r>
              <a:rPr lang="en-US" sz="1300" b="1" dirty="0" smtClean="0">
                <a:solidFill>
                  <a:srgbClr val="FF0000"/>
                </a:solidFill>
              </a:rPr>
              <a:t>North </a:t>
            </a:r>
            <a:r>
              <a:rPr lang="en-US" sz="1300" b="1" dirty="0" err="1">
                <a:solidFill>
                  <a:srgbClr val="FF0000"/>
                </a:solidFill>
              </a:rPr>
              <a:t>Sathon</a:t>
            </a:r>
            <a:r>
              <a:rPr lang="en-US" sz="1300" b="1" dirty="0">
                <a:solidFill>
                  <a:srgbClr val="FF0000"/>
                </a:solidFill>
              </a:rPr>
              <a:t> Rd.</a:t>
            </a:r>
            <a:r>
              <a:rPr lang="en-US" sz="1300" dirty="0"/>
              <a:t>,</a:t>
            </a:r>
          </a:p>
          <a:p>
            <a:r>
              <a:rPr lang="en-US" sz="1300" dirty="0"/>
              <a:t>Bang </a:t>
            </a:r>
            <a:r>
              <a:rPr lang="en-US" sz="1300" dirty="0" err="1"/>
              <a:t>Rak</a:t>
            </a:r>
            <a:r>
              <a:rPr lang="en-US" sz="1300" dirty="0"/>
              <a:t>, Bangkok 10500</a:t>
            </a:r>
            <a:endParaRPr lang="th-TH" sz="1300" dirty="0"/>
          </a:p>
        </p:txBody>
      </p:sp>
      <p:sp>
        <p:nvSpPr>
          <p:cNvPr id="13" name="Rectangle 12"/>
          <p:cNvSpPr/>
          <p:nvPr/>
        </p:nvSpPr>
        <p:spPr>
          <a:xfrm>
            <a:off x="5940152" y="3049930"/>
            <a:ext cx="2880000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 smtClean="0"/>
              <a:t>BELGIUM</a:t>
            </a:r>
          </a:p>
          <a:p>
            <a:pPr algn="ctr"/>
            <a:r>
              <a:rPr lang="en-US" sz="1300" dirty="0" smtClean="0"/>
              <a:t>The </a:t>
            </a:r>
            <a:r>
              <a:rPr lang="en-US" sz="1300" dirty="0"/>
              <a:t>Embassy of Belgium</a:t>
            </a:r>
            <a:endParaRPr lang="th-TH" sz="1300" dirty="0"/>
          </a:p>
        </p:txBody>
      </p:sp>
      <p:sp>
        <p:nvSpPr>
          <p:cNvPr id="14" name="Rectangle 13"/>
          <p:cNvSpPr/>
          <p:nvPr/>
        </p:nvSpPr>
        <p:spPr>
          <a:xfrm>
            <a:off x="5940152" y="3528591"/>
            <a:ext cx="2880000" cy="6924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/>
              <a:t>16th Floor, </a:t>
            </a:r>
            <a:r>
              <a:rPr lang="en-US" sz="1300" dirty="0" err="1"/>
              <a:t>Sathon</a:t>
            </a:r>
            <a:r>
              <a:rPr lang="en-US" sz="1300" dirty="0"/>
              <a:t> Square, </a:t>
            </a:r>
          </a:p>
          <a:p>
            <a:r>
              <a:rPr lang="en-US" sz="1300" dirty="0"/>
              <a:t>98 </a:t>
            </a:r>
            <a:r>
              <a:rPr lang="en-US" sz="1300" b="1" dirty="0" err="1">
                <a:solidFill>
                  <a:srgbClr val="FF0000"/>
                </a:solidFill>
              </a:rPr>
              <a:t>Sathon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Nuea</a:t>
            </a:r>
            <a:r>
              <a:rPr lang="en-US" sz="1300" b="1" dirty="0">
                <a:solidFill>
                  <a:srgbClr val="FF0000"/>
                </a:solidFill>
              </a:rPr>
              <a:t> Road</a:t>
            </a:r>
            <a:r>
              <a:rPr lang="en-US" sz="1300" dirty="0"/>
              <a:t>, </a:t>
            </a:r>
          </a:p>
          <a:p>
            <a:r>
              <a:rPr lang="en-US" sz="1300" dirty="0" err="1"/>
              <a:t>Silom</a:t>
            </a:r>
            <a:r>
              <a:rPr lang="en-US" sz="1300" dirty="0"/>
              <a:t>, Bang </a:t>
            </a:r>
            <a:r>
              <a:rPr lang="en-US" sz="1300" dirty="0" err="1" smtClean="0"/>
              <a:t>Rak</a:t>
            </a:r>
            <a:r>
              <a:rPr lang="en-US" sz="1300" dirty="0" smtClean="0"/>
              <a:t>, Bangkok </a:t>
            </a:r>
            <a:r>
              <a:rPr lang="en-US" sz="1300" dirty="0"/>
              <a:t>10500</a:t>
            </a:r>
            <a:endParaRPr lang="th-TH" sz="1300" dirty="0"/>
          </a:p>
        </p:txBody>
      </p:sp>
      <p:sp>
        <p:nvSpPr>
          <p:cNvPr id="15" name="Rectangle 14"/>
          <p:cNvSpPr/>
          <p:nvPr/>
        </p:nvSpPr>
        <p:spPr>
          <a:xfrm>
            <a:off x="5940153" y="1599036"/>
            <a:ext cx="288000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 smtClean="0"/>
              <a:t>MYANMAR</a:t>
            </a:r>
          </a:p>
          <a:p>
            <a:pPr algn="ctr"/>
            <a:r>
              <a:rPr lang="en-US" sz="1300" dirty="0"/>
              <a:t>The Embassy of the Republic of the Union of Myanmar</a:t>
            </a:r>
            <a:endParaRPr lang="th-TH" sz="1300" dirty="0"/>
          </a:p>
        </p:txBody>
      </p:sp>
      <p:sp>
        <p:nvSpPr>
          <p:cNvPr id="16" name="Rectangle 15"/>
          <p:cNvSpPr/>
          <p:nvPr/>
        </p:nvSpPr>
        <p:spPr>
          <a:xfrm>
            <a:off x="5940153" y="2276872"/>
            <a:ext cx="2880000" cy="4924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/>
              <a:t>132 </a:t>
            </a:r>
            <a:r>
              <a:rPr lang="en-US" sz="1300" b="1" dirty="0" err="1">
                <a:solidFill>
                  <a:srgbClr val="FF0000"/>
                </a:solidFill>
              </a:rPr>
              <a:t>Sathon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Nua</a:t>
            </a:r>
            <a:r>
              <a:rPr lang="en-US" sz="1300" b="1" dirty="0">
                <a:solidFill>
                  <a:srgbClr val="FF0000"/>
                </a:solidFill>
              </a:rPr>
              <a:t> Road</a:t>
            </a:r>
            <a:r>
              <a:rPr lang="en-US" sz="1300" dirty="0"/>
              <a:t>,</a:t>
            </a:r>
          </a:p>
          <a:p>
            <a:r>
              <a:rPr lang="en-US" sz="1300" dirty="0"/>
              <a:t>Bangkok 10500</a:t>
            </a:r>
            <a:endParaRPr lang="th-TH" sz="1300" dirty="0"/>
          </a:p>
        </p:txBody>
      </p:sp>
      <p:sp>
        <p:nvSpPr>
          <p:cNvPr id="17" name="Rectangle 16"/>
          <p:cNvSpPr/>
          <p:nvPr/>
        </p:nvSpPr>
        <p:spPr>
          <a:xfrm>
            <a:off x="251520" y="4740392"/>
            <a:ext cx="2880000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 smtClean="0"/>
              <a:t>GREECE</a:t>
            </a:r>
          </a:p>
          <a:p>
            <a:pPr algn="ctr"/>
            <a:r>
              <a:rPr lang="en-US" sz="1300" dirty="0" smtClean="0"/>
              <a:t>The </a:t>
            </a:r>
            <a:r>
              <a:rPr lang="en-US" sz="1300" dirty="0"/>
              <a:t>Embassy of the Hellenic Republic</a:t>
            </a:r>
            <a:endParaRPr lang="th-TH" sz="1300" dirty="0"/>
          </a:p>
        </p:txBody>
      </p:sp>
      <p:sp>
        <p:nvSpPr>
          <p:cNvPr id="18" name="Rectangle 17"/>
          <p:cNvSpPr/>
          <p:nvPr/>
        </p:nvSpPr>
        <p:spPr>
          <a:xfrm>
            <a:off x="251520" y="5229200"/>
            <a:ext cx="2880000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/>
              <a:t>23rd Floor, Unit </a:t>
            </a:r>
            <a:r>
              <a:rPr lang="en-US" sz="1300" dirty="0" smtClean="0"/>
              <a:t>100, 100/41 </a:t>
            </a:r>
          </a:p>
          <a:p>
            <a:r>
              <a:rPr lang="en-US" sz="1300" dirty="0" err="1" smtClean="0"/>
              <a:t>Sathorn</a:t>
            </a:r>
            <a:r>
              <a:rPr lang="en-US" sz="1300" dirty="0" smtClean="0"/>
              <a:t> </a:t>
            </a:r>
            <a:r>
              <a:rPr lang="en-US" sz="1300" dirty="0" err="1"/>
              <a:t>Nakorn</a:t>
            </a:r>
            <a:r>
              <a:rPr lang="en-US" sz="1300" dirty="0"/>
              <a:t> Tower Office </a:t>
            </a:r>
            <a:r>
              <a:rPr lang="en-US" sz="1300" dirty="0" smtClean="0"/>
              <a:t>Condominium, </a:t>
            </a:r>
            <a:r>
              <a:rPr lang="en-US" sz="1300" b="1" dirty="0" smtClean="0">
                <a:solidFill>
                  <a:srgbClr val="FF0000"/>
                </a:solidFill>
              </a:rPr>
              <a:t>North </a:t>
            </a:r>
            <a:r>
              <a:rPr lang="en-US" sz="1300" b="1" dirty="0" err="1">
                <a:solidFill>
                  <a:srgbClr val="FF0000"/>
                </a:solidFill>
              </a:rPr>
              <a:t>Sathorn</a:t>
            </a:r>
            <a:r>
              <a:rPr lang="en-US" sz="1300" b="1" dirty="0">
                <a:solidFill>
                  <a:srgbClr val="FF0000"/>
                </a:solidFill>
              </a:rPr>
              <a:t> Road</a:t>
            </a:r>
            <a:r>
              <a:rPr lang="en-US" sz="1300" dirty="0"/>
              <a:t>, </a:t>
            </a:r>
            <a:r>
              <a:rPr lang="en-US" sz="1300" dirty="0" err="1"/>
              <a:t>Silom</a:t>
            </a:r>
            <a:r>
              <a:rPr lang="en-US" sz="1300" dirty="0"/>
              <a:t>, Bangkok 10500</a:t>
            </a:r>
            <a:endParaRPr lang="th-TH" sz="1300" dirty="0"/>
          </a:p>
        </p:txBody>
      </p:sp>
      <p:sp>
        <p:nvSpPr>
          <p:cNvPr id="19" name="Rectangle 18"/>
          <p:cNvSpPr/>
          <p:nvPr/>
        </p:nvSpPr>
        <p:spPr>
          <a:xfrm>
            <a:off x="3539677" y="1599183"/>
            <a:ext cx="17281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ถนนสาทรเหนือ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002" y="3191982"/>
            <a:ext cx="2880000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 smtClean="0"/>
              <a:t>KUWAIT</a:t>
            </a:r>
          </a:p>
          <a:p>
            <a:pPr algn="ctr"/>
            <a:r>
              <a:rPr lang="en-US" sz="1300" dirty="0" smtClean="0"/>
              <a:t>The </a:t>
            </a:r>
            <a:r>
              <a:rPr lang="en-US" sz="1300" dirty="0"/>
              <a:t>Embassy of the State of Kuwait</a:t>
            </a:r>
            <a:endParaRPr lang="th-TH" sz="1300" dirty="0"/>
          </a:p>
        </p:txBody>
      </p:sp>
      <p:sp>
        <p:nvSpPr>
          <p:cNvPr id="21" name="Rectangle 20"/>
          <p:cNvSpPr/>
          <p:nvPr/>
        </p:nvSpPr>
        <p:spPr>
          <a:xfrm>
            <a:off x="273002" y="3672607"/>
            <a:ext cx="2880000" cy="6924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 err="1"/>
              <a:t>Sathon</a:t>
            </a:r>
            <a:r>
              <a:rPr lang="en-US" sz="1300" dirty="0"/>
              <a:t> Nakhon Tower, 24A Floor,</a:t>
            </a:r>
          </a:p>
          <a:p>
            <a:r>
              <a:rPr lang="en-US" sz="1300" dirty="0"/>
              <a:t>100/44 </a:t>
            </a:r>
            <a:r>
              <a:rPr lang="en-US" sz="1300" b="1" dirty="0">
                <a:solidFill>
                  <a:srgbClr val="FF0000"/>
                </a:solidFill>
              </a:rPr>
              <a:t>North </a:t>
            </a:r>
            <a:r>
              <a:rPr lang="en-US" sz="1300" b="1" dirty="0" err="1">
                <a:solidFill>
                  <a:srgbClr val="FF0000"/>
                </a:solidFill>
              </a:rPr>
              <a:t>Sathon</a:t>
            </a:r>
            <a:r>
              <a:rPr lang="en-US" sz="1300" b="1" dirty="0">
                <a:solidFill>
                  <a:srgbClr val="FF0000"/>
                </a:solidFill>
              </a:rPr>
              <a:t> Road</a:t>
            </a:r>
            <a:r>
              <a:rPr lang="en-US" sz="1300" dirty="0"/>
              <a:t>,</a:t>
            </a:r>
          </a:p>
          <a:p>
            <a:r>
              <a:rPr lang="en-US" sz="1300" dirty="0"/>
              <a:t>Bang </a:t>
            </a:r>
            <a:r>
              <a:rPr lang="en-US" sz="1300" dirty="0" err="1"/>
              <a:t>Rak</a:t>
            </a:r>
            <a:r>
              <a:rPr lang="en-US" sz="1300" dirty="0"/>
              <a:t>, Bangkok 10500</a:t>
            </a:r>
            <a:endParaRPr lang="th-TH" sz="1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61" y="2206025"/>
            <a:ext cx="1524000" cy="1524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67669" y="3790201"/>
            <a:ext cx="190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เขียนภาษาอังกฤษ </a:t>
            </a:r>
            <a:r>
              <a:rPr lang="en-US" sz="2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</a:t>
            </a:r>
            <a:endParaRPr lang="th-TH" sz="2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95661" y="4286706"/>
            <a:ext cx="2040435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North </a:t>
            </a:r>
            <a:r>
              <a:rPr lang="en-US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Sathon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Road</a:t>
            </a:r>
          </a:p>
          <a:p>
            <a:pPr algn="ctr"/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North </a:t>
            </a:r>
            <a:r>
              <a:rPr lang="en-US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Sathorn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Road</a:t>
            </a:r>
          </a:p>
          <a:p>
            <a:pPr algn="ctr"/>
            <a:r>
              <a:rPr lang="en-US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Sathon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Nua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Road</a:t>
            </a:r>
          </a:p>
          <a:p>
            <a:pPr algn="ctr"/>
            <a:r>
              <a:rPr lang="en-US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Sathon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Nuea</a:t>
            </a:r>
            <a:r>
              <a:rPr lang="en-US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Road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8430" y="3527712"/>
            <a:ext cx="491722" cy="281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784" y="5234699"/>
            <a:ext cx="485444" cy="335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8310" y="3677536"/>
            <a:ext cx="500944" cy="2825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046" y="2276872"/>
            <a:ext cx="500106" cy="331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5631" y="2130992"/>
            <a:ext cx="506209" cy="3115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72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9929"/>
            <a:ext cx="633670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</a:t>
            </a:r>
            <a:r>
              <a:rPr lang="th-TH" sz="32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r>
              <a:rPr lang="th-TH" sz="32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ชื่อสถานที่ไทยให้เป็นภาษาอังกฤษ</a:t>
            </a:r>
            <a:endParaRPr lang="en-US" sz="105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83671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สถานฑูตต่างประเทศในไทย </a:t>
            </a:r>
            <a:r>
              <a:rPr lang="en-US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(ref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เว็บไซต์กระทรวงต่างประเทศ</a:t>
            </a: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http://www.mfa.go.th/main/en/information/</a:t>
            </a:r>
            <a:r>
              <a:rPr lang="en-US" sz="20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314" y="1628800"/>
            <a:ext cx="2880000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prstClr val="black"/>
                </a:solidFill>
              </a:rPr>
              <a:t>EUROPEAN </a:t>
            </a:r>
            <a:r>
              <a:rPr lang="en-US" sz="1300" b="1" dirty="0" smtClean="0">
                <a:solidFill>
                  <a:prstClr val="black"/>
                </a:solidFill>
              </a:rPr>
              <a:t>UNION</a:t>
            </a:r>
          </a:p>
          <a:p>
            <a:pPr algn="ctr"/>
            <a:r>
              <a:rPr lang="en-US" sz="1300" dirty="0">
                <a:solidFill>
                  <a:prstClr val="black"/>
                </a:solidFill>
              </a:rPr>
              <a:t>DELEGATION OF THE EUROPEAN UNION</a:t>
            </a:r>
            <a:endParaRPr lang="th-TH" sz="13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315" y="2132856"/>
            <a:ext cx="2880000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/>
              <a:t>Athenee</a:t>
            </a:r>
            <a:r>
              <a:rPr lang="en-US" sz="1400" dirty="0"/>
              <a:t> Tower, 10th Floor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63 </a:t>
            </a:r>
            <a:r>
              <a:rPr lang="en-US" sz="1400" b="1" dirty="0">
                <a:solidFill>
                  <a:srgbClr val="FF0000"/>
                </a:solidFill>
              </a:rPr>
              <a:t>Wireless Road</a:t>
            </a:r>
            <a:r>
              <a:rPr lang="en-US" sz="1400" dirty="0"/>
              <a:t>, </a:t>
            </a:r>
            <a:r>
              <a:rPr lang="en-US" sz="1400" dirty="0" err="1"/>
              <a:t>Lumpini</a:t>
            </a:r>
            <a:r>
              <a:rPr lang="en-US" sz="1400" dirty="0" smtClean="0"/>
              <a:t>,</a:t>
            </a:r>
          </a:p>
          <a:p>
            <a:r>
              <a:rPr lang="en-US" sz="1400" dirty="0" err="1"/>
              <a:t>Pathumwan</a:t>
            </a:r>
            <a:r>
              <a:rPr lang="en-US" sz="1400" dirty="0"/>
              <a:t>, Bangkok 10330</a:t>
            </a:r>
            <a:endParaRPr lang="th-TH" sz="13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0153" y="1599036"/>
            <a:ext cx="2880000" cy="723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prstClr val="black"/>
                </a:solidFill>
              </a:rPr>
              <a:t>UNITED STATES OF </a:t>
            </a:r>
            <a:r>
              <a:rPr lang="en-US" sz="1300" b="1" dirty="0" smtClean="0">
                <a:solidFill>
                  <a:prstClr val="black"/>
                </a:solidFill>
              </a:rPr>
              <a:t>AMERICA</a:t>
            </a:r>
          </a:p>
          <a:p>
            <a:pPr algn="ctr"/>
            <a:r>
              <a:rPr lang="en-US" sz="1400" dirty="0"/>
              <a:t>The Embassy of the United States </a:t>
            </a:r>
            <a:endParaRPr lang="en-US" sz="1400" dirty="0" smtClean="0"/>
          </a:p>
          <a:p>
            <a:pPr algn="ctr"/>
            <a:r>
              <a:rPr lang="en-US" sz="1400" dirty="0" smtClean="0"/>
              <a:t>of </a:t>
            </a:r>
            <a:r>
              <a:rPr lang="en-US" sz="1400" dirty="0"/>
              <a:t>America</a:t>
            </a:r>
            <a:endParaRPr lang="th-TH" sz="13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0153" y="2276872"/>
            <a:ext cx="2880000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120-122 </a:t>
            </a:r>
            <a:r>
              <a:rPr lang="en-US" sz="1400" b="1" dirty="0">
                <a:solidFill>
                  <a:srgbClr val="FF0000"/>
                </a:solidFill>
              </a:rPr>
              <a:t>Wireless </a:t>
            </a:r>
            <a:r>
              <a:rPr lang="en-US" sz="1400" b="1" dirty="0" smtClean="0">
                <a:solidFill>
                  <a:srgbClr val="FF0000"/>
                </a:solidFill>
              </a:rPr>
              <a:t>Road</a:t>
            </a:r>
          </a:p>
          <a:p>
            <a:r>
              <a:rPr lang="en-US" sz="1300" dirty="0">
                <a:solidFill>
                  <a:prstClr val="black"/>
                </a:solidFill>
              </a:rPr>
              <a:t>Bangkok 10330</a:t>
            </a:r>
            <a:endParaRPr lang="th-TH" sz="13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4911991"/>
            <a:ext cx="2880000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prstClr val="black"/>
                </a:solidFill>
              </a:rPr>
              <a:t>JAPAN</a:t>
            </a:r>
          </a:p>
          <a:p>
            <a:pPr algn="ctr"/>
            <a:r>
              <a:rPr lang="en-US" sz="1400" dirty="0"/>
              <a:t>The Embassy of Japan</a:t>
            </a:r>
            <a:endParaRPr lang="th-TH" sz="13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5400799"/>
            <a:ext cx="2880000" cy="6924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</a:rPr>
              <a:t>177 </a:t>
            </a:r>
            <a:r>
              <a:rPr lang="en-US" sz="1300" b="1" dirty="0" err="1">
                <a:solidFill>
                  <a:srgbClr val="FF0000"/>
                </a:solidFill>
              </a:rPr>
              <a:t>Witthayu</a:t>
            </a:r>
            <a:r>
              <a:rPr lang="en-US" sz="1300" b="1" dirty="0">
                <a:solidFill>
                  <a:srgbClr val="FF0000"/>
                </a:solidFill>
              </a:rPr>
              <a:t> Road</a:t>
            </a:r>
            <a:r>
              <a:rPr lang="en-US" sz="1300" dirty="0">
                <a:solidFill>
                  <a:prstClr val="black"/>
                </a:solidFill>
              </a:rPr>
              <a:t>,</a:t>
            </a:r>
          </a:p>
          <a:p>
            <a:r>
              <a:rPr lang="en-US" sz="1300" dirty="0" err="1">
                <a:solidFill>
                  <a:prstClr val="black"/>
                </a:solidFill>
              </a:rPr>
              <a:t>Lumphini</a:t>
            </a:r>
            <a:r>
              <a:rPr lang="en-US" sz="1300" dirty="0">
                <a:solidFill>
                  <a:prstClr val="black"/>
                </a:solidFill>
              </a:rPr>
              <a:t>, </a:t>
            </a:r>
            <a:r>
              <a:rPr lang="en-US" sz="1300" dirty="0" err="1">
                <a:solidFill>
                  <a:prstClr val="black"/>
                </a:solidFill>
              </a:rPr>
              <a:t>Pathum</a:t>
            </a:r>
            <a:r>
              <a:rPr lang="en-US" sz="1300" dirty="0">
                <a:solidFill>
                  <a:prstClr val="black"/>
                </a:solidFill>
              </a:rPr>
              <a:t> Wan,</a:t>
            </a:r>
          </a:p>
          <a:p>
            <a:r>
              <a:rPr lang="en-US" sz="1300" dirty="0">
                <a:solidFill>
                  <a:prstClr val="black"/>
                </a:solidFill>
              </a:rPr>
              <a:t>Bangkok 10330</a:t>
            </a:r>
            <a:endParaRPr lang="th-TH" sz="13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9677" y="1599183"/>
            <a:ext cx="17281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ถนนวิทยุ</a:t>
            </a: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002" y="3191982"/>
            <a:ext cx="2880000" cy="4924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prstClr val="black"/>
                </a:solidFill>
              </a:rPr>
              <a:t>HUNGARY</a:t>
            </a:r>
            <a:endParaRPr lang="en-US" sz="13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300" dirty="0">
                <a:solidFill>
                  <a:prstClr val="black"/>
                </a:solidFill>
              </a:rPr>
              <a:t>The Embassy of Hungary</a:t>
            </a:r>
            <a:endParaRPr lang="th-TH" sz="13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3002" y="3672607"/>
            <a:ext cx="2880000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</a:rPr>
              <a:t>Park Ventures </a:t>
            </a:r>
            <a:r>
              <a:rPr lang="en-US" sz="1300" dirty="0" err="1">
                <a:solidFill>
                  <a:prstClr val="black"/>
                </a:solidFill>
              </a:rPr>
              <a:t>Ecoplex</a:t>
            </a:r>
            <a:r>
              <a:rPr lang="en-US" sz="1300" dirty="0">
                <a:solidFill>
                  <a:prstClr val="black"/>
                </a:solidFill>
              </a:rPr>
              <a:t>, 14th </a:t>
            </a:r>
            <a:r>
              <a:rPr lang="en-US" sz="1300" dirty="0" err="1">
                <a:solidFill>
                  <a:prstClr val="black"/>
                </a:solidFill>
              </a:rPr>
              <a:t>fl</a:t>
            </a:r>
            <a:r>
              <a:rPr lang="en-US" sz="1300" dirty="0">
                <a:solidFill>
                  <a:prstClr val="black"/>
                </a:solidFill>
              </a:rPr>
              <a:t>; </a:t>
            </a:r>
            <a:endParaRPr lang="en-US" sz="1300" dirty="0" smtClean="0">
              <a:solidFill>
                <a:prstClr val="black"/>
              </a:solidFill>
            </a:endParaRPr>
          </a:p>
          <a:p>
            <a:r>
              <a:rPr lang="en-US" sz="1300" dirty="0" smtClean="0">
                <a:solidFill>
                  <a:prstClr val="black"/>
                </a:solidFill>
              </a:rPr>
              <a:t>(</a:t>
            </a:r>
            <a:r>
              <a:rPr lang="en-US" sz="1300" dirty="0">
                <a:solidFill>
                  <a:prstClr val="black"/>
                </a:solidFill>
              </a:rPr>
              <a:t>Units 1401, 1411-1412) </a:t>
            </a:r>
          </a:p>
          <a:p>
            <a:r>
              <a:rPr lang="en-US" sz="1300" dirty="0">
                <a:solidFill>
                  <a:prstClr val="black"/>
                </a:solidFill>
              </a:rPr>
              <a:t>57 </a:t>
            </a:r>
            <a:r>
              <a:rPr lang="en-US" sz="1300" b="1" dirty="0" err="1">
                <a:solidFill>
                  <a:srgbClr val="FF0000"/>
                </a:solidFill>
              </a:rPr>
              <a:t>Thanon</a:t>
            </a:r>
            <a:r>
              <a:rPr lang="en-US" sz="1300" b="1" dirty="0">
                <a:solidFill>
                  <a:srgbClr val="FF0000"/>
                </a:solidFill>
              </a:rPr>
              <a:t> </a:t>
            </a:r>
            <a:r>
              <a:rPr lang="en-US" sz="1300" b="1" dirty="0" err="1">
                <a:solidFill>
                  <a:srgbClr val="FF0000"/>
                </a:solidFill>
              </a:rPr>
              <a:t>Witthayu</a:t>
            </a:r>
            <a:r>
              <a:rPr lang="en-US" sz="1300" b="1" dirty="0">
                <a:solidFill>
                  <a:srgbClr val="FF0000"/>
                </a:solidFill>
              </a:rPr>
              <a:t> (Wireless Road),</a:t>
            </a:r>
          </a:p>
          <a:p>
            <a:r>
              <a:rPr lang="en-US" sz="1300" dirty="0" err="1">
                <a:solidFill>
                  <a:prstClr val="black"/>
                </a:solidFill>
              </a:rPr>
              <a:t>Lumpini</a:t>
            </a:r>
            <a:r>
              <a:rPr lang="en-US" sz="1300" dirty="0">
                <a:solidFill>
                  <a:prstClr val="black"/>
                </a:solidFill>
              </a:rPr>
              <a:t>, </a:t>
            </a:r>
            <a:r>
              <a:rPr lang="en-US" sz="1300" dirty="0" err="1" smtClean="0">
                <a:solidFill>
                  <a:prstClr val="black"/>
                </a:solidFill>
              </a:rPr>
              <a:t>Pathumwan</a:t>
            </a:r>
            <a:r>
              <a:rPr lang="en-US" sz="1300" dirty="0" smtClean="0">
                <a:solidFill>
                  <a:prstClr val="black"/>
                </a:solidFill>
              </a:rPr>
              <a:t>, Bangkok </a:t>
            </a:r>
            <a:r>
              <a:rPr lang="en-US" sz="1300" dirty="0">
                <a:solidFill>
                  <a:prstClr val="black"/>
                </a:solidFill>
              </a:rPr>
              <a:t>10330</a:t>
            </a:r>
            <a:endParaRPr lang="th-TH" sz="13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61" y="2206025"/>
            <a:ext cx="1524000" cy="1524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67669" y="3790201"/>
            <a:ext cx="1908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เขียนภาษาอังกฤษ </a:t>
            </a:r>
            <a:r>
              <a:rPr lang="en-US" sz="2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</a:t>
            </a:r>
            <a:endParaRPr lang="th-TH" sz="2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95661" y="4286706"/>
            <a:ext cx="2040435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Wireless </a:t>
            </a:r>
            <a:r>
              <a:rPr lang="en-US" sz="2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Road</a:t>
            </a:r>
          </a:p>
          <a:p>
            <a:pPr algn="ctr"/>
            <a:r>
              <a:rPr lang="en-US" sz="22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Thanon</a:t>
            </a:r>
            <a:r>
              <a:rPr lang="en-US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Witthayu</a:t>
            </a:r>
            <a:endParaRPr lang="en-US" sz="22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2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Witthayu</a:t>
            </a:r>
            <a:r>
              <a:rPr lang="en-US" sz="2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Road</a:t>
            </a:r>
            <a:endParaRPr lang="th-TH" sz="2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755" y="3130409"/>
            <a:ext cx="3336259" cy="28188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4" y="2142124"/>
            <a:ext cx="597227" cy="398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00" y="2276872"/>
            <a:ext cx="648072" cy="3410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775" y="3683063"/>
            <a:ext cx="597227" cy="384743"/>
          </a:xfrm>
          <a:prstGeom prst="rect">
            <a:avLst/>
          </a:prstGeom>
          <a:ln>
            <a:solidFill>
              <a:schemeClr val="accent5">
                <a:shade val="95000"/>
                <a:satMod val="105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775" y="5419822"/>
            <a:ext cx="576065" cy="383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5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9929"/>
            <a:ext cx="676875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 ของ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ชื่อสถานที่ไทยให้เป็นภาษาอังกฤษ</a:t>
            </a:r>
            <a:endParaRPr lang="en-US" sz="105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2024842"/>
            <a:ext cx="244827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พาณิชย์อิเล็กทรอนิกส์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(E-Commerce)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164" y="909880"/>
            <a:ext cx="8654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ผลกระทบจากการเขียนชื่อสถานที่ภาษาอังกฤษไม่ถูกต้อง เช่น สถานที่เดียวกัน แต่สะกดแตกต่างกัน </a:t>
            </a:r>
            <a:endParaRPr lang="th-TH" sz="2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ให้เกิดปัญหาและ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ข้อผิดพลาดในการ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แลกเปลี่ยนข้อมูล 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(Information Exchange) 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เช่น</a:t>
            </a:r>
            <a:endParaRPr lang="en-US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024842"/>
            <a:ext cx="266429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การค้าระหว่างประเทศ 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 Trade)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5856" y="2030539"/>
            <a:ext cx="280831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การขนส่งและโลจิสติกส์ 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Transport &amp; Logistics)</a:t>
            </a:r>
          </a:p>
        </p:txBody>
      </p:sp>
      <p:pic>
        <p:nvPicPr>
          <p:cNvPr id="1026" name="Picture 2" descr="http://bestmindlogistics.com/wp-content/uploads/2015/10/logistics-indust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3731"/>
            <a:ext cx="2664296" cy="119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173731"/>
            <a:ext cx="1755132" cy="1191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5921" b="36896"/>
          <a:stretch/>
        </p:blipFill>
        <p:spPr>
          <a:xfrm>
            <a:off x="3492376" y="3173730"/>
            <a:ext cx="2519784" cy="1191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720" y="465313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ข้อตกลงทางการค้า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หนังสือรับรองแหล่งกำเนิด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เอกสารทางการค้าต่างๆ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6392" y="4653135"/>
            <a:ext cx="20157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ท่าเรือสินค้า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สนามบิน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สถานีรถไฟ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ด่านศุลกากร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ที่ทำการไปรษณีย์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462703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ที่อยู่ของผู้ประกอบการ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ที่อยู่ของผู้ซื้อ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ผู้ขาย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สถานที่จัดส่งสินค้า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78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565</Words>
  <Application>Microsoft Office PowerPoint</Application>
  <PresentationFormat>On-screen Show (4:3)</PresentationFormat>
  <Paragraphs>125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Angsana New</vt:lpstr>
      <vt:lpstr>Arial</vt:lpstr>
      <vt:lpstr>Calibri</vt:lpstr>
      <vt:lpstr>Cordia New</vt:lpstr>
      <vt:lpstr>Tahoma</vt:lpstr>
      <vt:lpstr>TH Sarabun New</vt:lpstr>
      <vt:lpstr>TH SarabunPSK</vt:lpstr>
      <vt:lpstr>Wingdings 2</vt:lpstr>
      <vt:lpstr>5_Office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Natthaphat Rojanasupamit</dc:creator>
  <cp:lastModifiedBy>Natthaphat Rojanasupamit</cp:lastModifiedBy>
  <cp:revision>188</cp:revision>
  <cp:lastPrinted>2016-05-24T07:07:13Z</cp:lastPrinted>
  <dcterms:created xsi:type="dcterms:W3CDTF">2015-03-26T04:36:39Z</dcterms:created>
  <dcterms:modified xsi:type="dcterms:W3CDTF">2016-05-24T10:12:05Z</dcterms:modified>
</cp:coreProperties>
</file>